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366" r:id="rId3"/>
    <p:sldId id="263" r:id="rId4"/>
    <p:sldId id="416" r:id="rId5"/>
    <p:sldId id="279" r:id="rId6"/>
    <p:sldId id="421" r:id="rId7"/>
    <p:sldId id="257" r:id="rId8"/>
    <p:sldId id="280" r:id="rId9"/>
    <p:sldId id="424" r:id="rId10"/>
    <p:sldId id="425" r:id="rId11"/>
    <p:sldId id="426" r:id="rId12"/>
    <p:sldId id="449" r:id="rId13"/>
    <p:sldId id="448" r:id="rId14"/>
    <p:sldId id="445" r:id="rId15"/>
    <p:sldId id="277" r:id="rId16"/>
    <p:sldId id="446" r:id="rId17"/>
    <p:sldId id="283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48235"/>
    <a:srgbClr val="70AD47"/>
    <a:srgbClr val="5C8E3A"/>
    <a:srgbClr val="649B3F"/>
    <a:srgbClr val="538135"/>
    <a:srgbClr val="44CADC"/>
    <a:srgbClr val="ED6500"/>
    <a:srgbClr val="EC6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3826" autoAdjust="0"/>
  </p:normalViewPr>
  <p:slideViewPr>
    <p:cSldViewPr snapToGrid="0">
      <p:cViewPr varScale="1">
        <p:scale>
          <a:sx n="67" d="100"/>
          <a:sy n="67" d="100"/>
        </p:scale>
        <p:origin x="64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ourjomay\Downloads\Palm%20Oil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ourjomay\Downloads\Palm%20Oil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sz="1440" b="1" dirty="0"/>
              <a:t>Share of Imports by </a:t>
            </a:r>
            <a:r>
              <a:rPr lang="en-IN" sz="1440" b="1" baseline="0" dirty="0"/>
              <a:t>Country of Origin</a:t>
            </a:r>
            <a:endParaRPr lang="en-IN" sz="1440" b="1" dirty="0"/>
          </a:p>
        </c:rich>
      </c:tx>
      <c:layout>
        <c:manualLayout>
          <c:xMode val="edge"/>
          <c:yMode val="edge"/>
          <c:x val="0.29129434540449994"/>
          <c:y val="4.621584908110629E-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95-4E0E-AE92-92B995C1745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95-4E0E-AE92-92B995C17455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895-4E0E-AE92-92B995C174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Sheet2!$E$7:$E$9</c:f>
              <c:strCache>
                <c:ptCount val="3"/>
                <c:pt idx="0">
                  <c:v>Indonesia</c:v>
                </c:pt>
                <c:pt idx="1">
                  <c:v>Malaysia</c:v>
                </c:pt>
                <c:pt idx="2">
                  <c:v>Others</c:v>
                </c:pt>
              </c:strCache>
            </c:strRef>
          </c:cat>
          <c:val>
            <c:numRef>
              <c:f>Sheet2!$F$7:$F$9</c:f>
              <c:numCache>
                <c:formatCode>_ * #,##0_ ;_ * \-#,##0_ ;_ * "-"??_ ;_ @_ </c:formatCode>
                <c:ptCount val="3"/>
                <c:pt idx="0">
                  <c:v>4642904.91</c:v>
                </c:pt>
                <c:pt idx="1">
                  <c:v>3278539.7</c:v>
                </c:pt>
                <c:pt idx="2">
                  <c:v>756969.88000000175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895-4E0E-AE92-92B995C17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b="1" dirty="0"/>
              <a:t>Quantity and Value of Import</a:t>
            </a:r>
          </a:p>
        </c:rich>
      </c:tx>
      <c:layout>
        <c:manualLayout>
          <c:xMode val="edge"/>
          <c:yMode val="edge"/>
          <c:x val="0.13179765156185921"/>
          <c:y val="2.6330229453091419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899286891972086"/>
          <c:y val="5.4086852438759755E-2"/>
          <c:w val="0.61331156240920759"/>
          <c:h val="0.67949787354026181"/>
        </c:manualLayout>
      </c:layout>
      <c:lineChart>
        <c:grouping val="standard"/>
        <c:varyColors val="0"/>
        <c:ser>
          <c:idx val="0"/>
          <c:order val="0"/>
          <c:tx>
            <c:v>Quantity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Sheet1!$C$30:$P$30</c:f>
              <c:strCache>
                <c:ptCount val="14"/>
                <c:pt idx="0">
                  <c:v> 2006-07 </c:v>
                </c:pt>
                <c:pt idx="1">
                  <c:v> 2007-08 </c:v>
                </c:pt>
                <c:pt idx="2">
                  <c:v> 2008-09 </c:v>
                </c:pt>
                <c:pt idx="3">
                  <c:v> 2009-10 </c:v>
                </c:pt>
                <c:pt idx="4">
                  <c:v> 2010-11 </c:v>
                </c:pt>
                <c:pt idx="5">
                  <c:v> 2011-12 </c:v>
                </c:pt>
                <c:pt idx="6">
                  <c:v> 2012-13 </c:v>
                </c:pt>
                <c:pt idx="7">
                  <c:v> 2013-14 </c:v>
                </c:pt>
                <c:pt idx="8">
                  <c:v> 2014-15 </c:v>
                </c:pt>
                <c:pt idx="9">
                  <c:v> 2015-16 </c:v>
                </c:pt>
                <c:pt idx="10">
                  <c:v> 2016-17 </c:v>
                </c:pt>
                <c:pt idx="11">
                  <c:v> 2017-18 </c:v>
                </c:pt>
                <c:pt idx="12">
                  <c:v> 2018-19 </c:v>
                </c:pt>
                <c:pt idx="13">
                  <c:v> 2019-20 </c:v>
                </c:pt>
              </c:strCache>
            </c:strRef>
          </c:cat>
          <c:val>
            <c:numRef>
              <c:f>Sheet1!$C$31:$P$31</c:f>
              <c:numCache>
                <c:formatCode>_ * #,##0_ ;_ * \-#,##0_ ;_ * "-"??_ ;_ @_ </c:formatCode>
                <c:ptCount val="14"/>
                <c:pt idx="0">
                  <c:v>2.7663822800000002</c:v>
                </c:pt>
                <c:pt idx="1">
                  <c:v>3.5149001600000003</c:v>
                </c:pt>
                <c:pt idx="2">
                  <c:v>5.5494270100000005</c:v>
                </c:pt>
                <c:pt idx="3">
                  <c:v>6.1023405199999994</c:v>
                </c:pt>
                <c:pt idx="4">
                  <c:v>4.9906745999999993</c:v>
                </c:pt>
                <c:pt idx="5">
                  <c:v>6.5657472400000003</c:v>
                </c:pt>
                <c:pt idx="6">
                  <c:v>8.4261332100000015</c:v>
                </c:pt>
                <c:pt idx="7">
                  <c:v>7.6843096100000006</c:v>
                </c:pt>
                <c:pt idx="8">
                  <c:v>8.1645225700000008</c:v>
                </c:pt>
                <c:pt idx="9">
                  <c:v>9.6836514400000002</c:v>
                </c:pt>
                <c:pt idx="10">
                  <c:v>8.2987524799999992</c:v>
                </c:pt>
                <c:pt idx="11">
                  <c:v>9.5228541199999999</c:v>
                </c:pt>
                <c:pt idx="12">
                  <c:v>8.9368595500000012</c:v>
                </c:pt>
                <c:pt idx="13">
                  <c:v>8.6784145000000006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21-4437-95E2-1BEF4C714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6085648"/>
        <c:axId val="506087568"/>
      </c:lineChart>
      <c:lineChart>
        <c:grouping val="standard"/>
        <c:varyColors val="0"/>
        <c:ser>
          <c:idx val="1"/>
          <c:order val="1"/>
          <c:tx>
            <c:v>Cost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Sheet1!$C$30:$P$30</c:f>
              <c:strCache>
                <c:ptCount val="14"/>
                <c:pt idx="0">
                  <c:v> 2006-07 </c:v>
                </c:pt>
                <c:pt idx="1">
                  <c:v> 2007-08 </c:v>
                </c:pt>
                <c:pt idx="2">
                  <c:v> 2008-09 </c:v>
                </c:pt>
                <c:pt idx="3">
                  <c:v> 2009-10 </c:v>
                </c:pt>
                <c:pt idx="4">
                  <c:v> 2010-11 </c:v>
                </c:pt>
                <c:pt idx="5">
                  <c:v> 2011-12 </c:v>
                </c:pt>
                <c:pt idx="6">
                  <c:v> 2012-13 </c:v>
                </c:pt>
                <c:pt idx="7">
                  <c:v> 2013-14 </c:v>
                </c:pt>
                <c:pt idx="8">
                  <c:v> 2014-15 </c:v>
                </c:pt>
                <c:pt idx="9">
                  <c:v> 2015-16 </c:v>
                </c:pt>
                <c:pt idx="10">
                  <c:v> 2016-17 </c:v>
                </c:pt>
                <c:pt idx="11">
                  <c:v> 2017-18 </c:v>
                </c:pt>
                <c:pt idx="12">
                  <c:v> 2018-19 </c:v>
                </c:pt>
                <c:pt idx="13">
                  <c:v> 2019-20 </c:v>
                </c:pt>
              </c:strCache>
            </c:strRef>
          </c:cat>
          <c:val>
            <c:numRef>
              <c:f>Sheet1!$C$32:$P$32</c:f>
              <c:numCache>
                <c:formatCode>_ * #,##0_ ;_ * \-#,##0_ ;_ * "-"??_ ;_ @_ </c:formatCode>
                <c:ptCount val="14"/>
                <c:pt idx="0">
                  <c:v>562913.67000000004</c:v>
                </c:pt>
                <c:pt idx="1">
                  <c:v>671207.01000000013</c:v>
                </c:pt>
                <c:pt idx="2">
                  <c:v>1186458.75</c:v>
                </c:pt>
                <c:pt idx="3">
                  <c:v>1911242.63</c:v>
                </c:pt>
                <c:pt idx="4">
                  <c:v>2094623.76</c:v>
                </c:pt>
                <c:pt idx="5">
                  <c:v>3452970.9699999997</c:v>
                </c:pt>
                <c:pt idx="6">
                  <c:v>4392614.0600000005</c:v>
                </c:pt>
                <c:pt idx="7">
                  <c:v>3935538.0900000003</c:v>
                </c:pt>
                <c:pt idx="8">
                  <c:v>3889450.4400000004</c:v>
                </c:pt>
                <c:pt idx="9">
                  <c:v>3779849.77</c:v>
                </c:pt>
                <c:pt idx="10">
                  <c:v>4108888.28</c:v>
                </c:pt>
                <c:pt idx="11">
                  <c:v>4365601.6399999997</c:v>
                </c:pt>
                <c:pt idx="12">
                  <c:v>3663298.5500000003</c:v>
                </c:pt>
                <c:pt idx="13">
                  <c:v>3637289.0700000003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21-4437-95E2-1BEF4C714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6095568"/>
        <c:axId val="506097808"/>
      </c:lineChart>
      <c:catAx>
        <c:axId val="50608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087568"/>
        <c:crosses val="autoZero"/>
        <c:auto val="1"/>
        <c:lblAlgn val="ctr"/>
        <c:lblOffset val="100"/>
        <c:noMultiLvlLbl val="0"/>
      </c:catAx>
      <c:valAx>
        <c:axId val="5060875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b="1"/>
                  <a:t>Quantity (million tonnes)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085648"/>
        <c:crosses val="autoZero"/>
        <c:crossBetween val="between"/>
      </c:valAx>
      <c:valAx>
        <c:axId val="50609780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b="1" dirty="0"/>
                  <a:t>Value (INR La)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 * #,##0_ ;_ * \-#,##0_ ;_ * &quot;-&quot;??_ ;_ @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095568"/>
        <c:crosses val="max"/>
        <c:crossBetween val="between"/>
      </c:valAx>
      <c:catAx>
        <c:axId val="506095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609780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80346307544725193"/>
          <c:y val="0.81375301830123714"/>
          <c:w val="0.18388327235003626"/>
          <c:h val="0.179954333292329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sz="2000" b="1" dirty="0"/>
              <a:t>Household vs Non-household</a:t>
            </a:r>
          </a:p>
        </c:rich>
      </c:tx>
      <c:layout>
        <c:manualLayout>
          <c:xMode val="edge"/>
          <c:yMode val="edge"/>
          <c:x val="0.21055716196360622"/>
          <c:y val="8.7248758964540485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12-4949-8761-5505B738899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12-4949-8761-5505B73889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Household consumption</c:v>
                </c:pt>
                <c:pt idx="1">
                  <c:v>Non-household consumption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12-4949-8761-5505B73889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sz="2000" b="1" dirty="0"/>
              <a:t>Edible vs Non-edible</a:t>
            </a:r>
          </a:p>
        </c:rich>
      </c:tx>
      <c:layout>
        <c:manualLayout>
          <c:xMode val="edge"/>
          <c:yMode val="edge"/>
          <c:x val="0.27195673788421221"/>
          <c:y val="3.2030040235824014E-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D3-4906-A950-B5B0A3ADC3A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D3-4906-A950-B5B0A3ADC3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Sheet1!$A$17:$A$18</c:f>
              <c:strCache>
                <c:ptCount val="2"/>
                <c:pt idx="0">
                  <c:v>Edible use</c:v>
                </c:pt>
                <c:pt idx="1">
                  <c:v>Non-edible use</c:v>
                </c:pt>
              </c:strCache>
            </c:strRef>
          </c:cat>
          <c:val>
            <c:numRef>
              <c:f>Sheet1!$B$17:$B$18</c:f>
              <c:numCache>
                <c:formatCode>0%</c:formatCode>
                <c:ptCount val="2"/>
                <c:pt idx="0">
                  <c:v>0.87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D3-4906-A950-B5B0A3ADC3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sz="2000" b="1" dirty="0"/>
              <a:t>Sector-wise</a:t>
            </a:r>
            <a:r>
              <a:rPr lang="en-IN" sz="2000" b="1" baseline="0" dirty="0"/>
              <a:t> Consumption</a:t>
            </a:r>
            <a:endParaRPr lang="en-IN" sz="2000" b="1" dirty="0"/>
          </a:p>
        </c:rich>
      </c:tx>
      <c:layout>
        <c:manualLayout>
          <c:xMode val="edge"/>
          <c:yMode val="edge"/>
          <c:x val="0.31462167158483723"/>
          <c:y val="1.154610010407508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42-48EE-806B-15614EB5111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42-48EE-806B-15614EB5111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F42-48EE-806B-15614EB51114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F42-48EE-806B-15614EB51114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F42-48EE-806B-15614EB51114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F42-48EE-806B-15614EB51114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F42-48EE-806B-15614EB51114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F42-48EE-806B-15614EB511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Sheet1!$A$7:$A$14</c:f>
              <c:strCache>
                <c:ptCount val="8"/>
                <c:pt idx="0">
                  <c:v>Household consumption</c:v>
                </c:pt>
                <c:pt idx="1">
                  <c:v>Food services</c:v>
                </c:pt>
                <c:pt idx="2">
                  <c:v>Snacks &amp; namkeen</c:v>
                </c:pt>
                <c:pt idx="3">
                  <c:v>Non edible (cosmetics &amp; toileteries)</c:v>
                </c:pt>
                <c:pt idx="4">
                  <c:v>Biscuits/bakery (artisnal + industrial)</c:v>
                </c:pt>
                <c:pt idx="5">
                  <c:v>RTE/RTS food (pickle, desserts, dairy, etc.)</c:v>
                </c:pt>
                <c:pt idx="6">
                  <c:v>Chocolates</c:v>
                </c:pt>
                <c:pt idx="7">
                  <c:v>Ice cream</c:v>
                </c:pt>
              </c:strCache>
            </c:strRef>
          </c:cat>
          <c:val>
            <c:numRef>
              <c:f>Sheet1!$B$7:$B$14</c:f>
              <c:numCache>
                <c:formatCode>0%</c:formatCode>
                <c:ptCount val="8"/>
                <c:pt idx="0">
                  <c:v>0.4</c:v>
                </c:pt>
                <c:pt idx="1">
                  <c:v>0.18</c:v>
                </c:pt>
                <c:pt idx="2">
                  <c:v>0.13</c:v>
                </c:pt>
                <c:pt idx="3">
                  <c:v>0.13</c:v>
                </c:pt>
                <c:pt idx="4">
                  <c:v>0.11</c:v>
                </c:pt>
                <c:pt idx="5">
                  <c:v>0.04</c:v>
                </c:pt>
                <c:pt idx="6">
                  <c:v>0.01</c:v>
                </c:pt>
                <c:pt idx="7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F42-48EE-806B-15614EB511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5C032-A29D-456A-9E0C-ADF0BB465F09}" type="datetimeFigureOut">
              <a:rPr lang="en-IN" smtClean="0"/>
              <a:t>14-12-2020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0BF7D-82D1-4ADF-8DB7-CE091E487D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7416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D1F7E-BD88-4C31-A512-D5C20468E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58C59-6840-40CB-BF5C-1567356F6B51}" type="datetimeFigureOut">
              <a:rPr lang="en-IN"/>
              <a:pPr>
                <a:defRPr/>
              </a:pPr>
              <a:t>14-12-2020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E56F5-7573-428A-8E56-45C80EFE0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1AB71-0A70-49B7-A20D-7CCDB6E5B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CD72C-BE10-4092-9302-118371466CDF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49741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B8F0B-6DFF-403B-B8F3-BD1CEE4AC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3B376-3903-4CE9-AA4D-1EF02482A130}" type="datetimeFigureOut">
              <a:rPr lang="en-IN"/>
              <a:pPr>
                <a:defRPr/>
              </a:pPr>
              <a:t>14-12-2020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D33D8-6556-48C8-9020-97CADF1FB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1B525-3AD8-4F76-B933-07FEAD388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7B80F-C1B7-40C9-92F3-1CED2476A445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426488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B9DB9-6561-41AD-AB3A-6CBDC2084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4439A-0115-4EF2-B90E-369B22F16733}" type="datetimeFigureOut">
              <a:rPr lang="en-IN"/>
              <a:pPr>
                <a:defRPr/>
              </a:pPr>
              <a:t>14-12-2020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46FB7-5CA2-4C94-AF01-B2BEC76AB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918FC-3A13-4E7C-90D6-FC2BAD8A2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A3EE0-057A-46CB-93B7-28180546DBDC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40192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 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51D8ABEF-2F80-4F21-A494-B5CF6E832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5999" y="1233870"/>
            <a:ext cx="6096001" cy="4390259"/>
          </a:xfrm>
          <a:custGeom>
            <a:avLst/>
            <a:gdLst>
              <a:gd name="connsiteX0" fmla="*/ 0 w 5823284"/>
              <a:gd name="connsiteY0" fmla="*/ 0 h 5213684"/>
              <a:gd name="connsiteX1" fmla="*/ 5823284 w 5823284"/>
              <a:gd name="connsiteY1" fmla="*/ 0 h 5213684"/>
              <a:gd name="connsiteX2" fmla="*/ 5823284 w 5823284"/>
              <a:gd name="connsiteY2" fmla="*/ 5213684 h 5213684"/>
              <a:gd name="connsiteX3" fmla="*/ 0 w 5823284"/>
              <a:gd name="connsiteY3" fmla="*/ 5213684 h 521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3284" h="5213684">
                <a:moveTo>
                  <a:pt x="0" y="0"/>
                </a:moveTo>
                <a:lnTo>
                  <a:pt x="5823284" y="0"/>
                </a:lnTo>
                <a:lnTo>
                  <a:pt x="5823284" y="5213684"/>
                </a:lnTo>
                <a:lnTo>
                  <a:pt x="0" y="5213684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032344-73A8-49B2-974E-6AFF39F4A420}"/>
              </a:ext>
            </a:extLst>
          </p:cNvPr>
          <p:cNvSpPr txBox="1"/>
          <p:nvPr userDrawn="1"/>
        </p:nvSpPr>
        <p:spPr>
          <a:xfrm>
            <a:off x="9371691" y="393139"/>
            <a:ext cx="2059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1427163" algn="l"/>
              </a:tabLst>
            </a:pPr>
            <a:fld id="{5E3D352D-5D3E-419B-9C7B-432BDBD83281}" type="slidenum">
              <a:rPr lang="id-ID" sz="4400" smtClean="0">
                <a:latin typeface="Paytone One" pitchFamily="2" charset="77"/>
                <a:ea typeface="Roboto" panose="02000000000000000000" pitchFamily="2" charset="0"/>
                <a:cs typeface="Aharoni" panose="020F0502020204030204" pitchFamily="34" charset="0"/>
              </a:rPr>
              <a:t>‹#›</a:t>
            </a:fld>
            <a:endParaRPr lang="en-US" sz="4400" dirty="0">
              <a:latin typeface="Paytone One" pitchFamily="2" charset="77"/>
              <a:ea typeface="Roboto" panose="02000000000000000000" pitchFamily="2" charset="0"/>
              <a:cs typeface="Aharon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388716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FA9A17-6BF1-449B-9A2D-2E0281D46C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8669437" cy="3312000"/>
          </a:xfrm>
          <a:custGeom>
            <a:avLst/>
            <a:gdLst>
              <a:gd name="connsiteX0" fmla="*/ 0 w 8669437"/>
              <a:gd name="connsiteY0" fmla="*/ 0 h 3312000"/>
              <a:gd name="connsiteX1" fmla="*/ 8669437 w 8669437"/>
              <a:gd name="connsiteY1" fmla="*/ 0 h 3312000"/>
              <a:gd name="connsiteX2" fmla="*/ 8669437 w 8669437"/>
              <a:gd name="connsiteY2" fmla="*/ 3312000 h 3312000"/>
              <a:gd name="connsiteX3" fmla="*/ 0 w 8669437"/>
              <a:gd name="connsiteY3" fmla="*/ 3312000 h 33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9437" h="3312000">
                <a:moveTo>
                  <a:pt x="0" y="0"/>
                </a:moveTo>
                <a:lnTo>
                  <a:pt x="8669437" y="0"/>
                </a:lnTo>
                <a:lnTo>
                  <a:pt x="8669437" y="3312000"/>
                </a:lnTo>
                <a:lnTo>
                  <a:pt x="0" y="33120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Replace Image Here</a:t>
            </a:r>
            <a:endParaRPr lang="id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988ED1E-89AF-41A7-ADCF-1A333BF4A5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80569" y="3543783"/>
            <a:ext cx="8511431" cy="3312000"/>
          </a:xfrm>
          <a:custGeom>
            <a:avLst/>
            <a:gdLst>
              <a:gd name="connsiteX0" fmla="*/ 0 w 8511431"/>
              <a:gd name="connsiteY0" fmla="*/ 0 h 3312000"/>
              <a:gd name="connsiteX1" fmla="*/ 8511431 w 8511431"/>
              <a:gd name="connsiteY1" fmla="*/ 0 h 3312000"/>
              <a:gd name="connsiteX2" fmla="*/ 8511431 w 8511431"/>
              <a:gd name="connsiteY2" fmla="*/ 3312000 h 3312000"/>
              <a:gd name="connsiteX3" fmla="*/ 0 w 8511431"/>
              <a:gd name="connsiteY3" fmla="*/ 3312000 h 33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11431" h="3312000">
                <a:moveTo>
                  <a:pt x="0" y="0"/>
                </a:moveTo>
                <a:lnTo>
                  <a:pt x="8511431" y="0"/>
                </a:lnTo>
                <a:lnTo>
                  <a:pt x="8511431" y="3312000"/>
                </a:lnTo>
                <a:lnTo>
                  <a:pt x="0" y="33120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Replace Image Here</a:t>
            </a:r>
            <a:endParaRPr lang="id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47102A3-DC43-43B8-920E-53145DE2D9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77782" y="0"/>
            <a:ext cx="3314218" cy="3314218"/>
          </a:xfrm>
          <a:custGeom>
            <a:avLst/>
            <a:gdLst>
              <a:gd name="connsiteX0" fmla="*/ 0 w 3314218"/>
              <a:gd name="connsiteY0" fmla="*/ 0 h 3314218"/>
              <a:gd name="connsiteX1" fmla="*/ 3314218 w 3314218"/>
              <a:gd name="connsiteY1" fmla="*/ 0 h 3314218"/>
              <a:gd name="connsiteX2" fmla="*/ 3314218 w 3314218"/>
              <a:gd name="connsiteY2" fmla="*/ 3314218 h 3314218"/>
              <a:gd name="connsiteX3" fmla="*/ 0 w 3314218"/>
              <a:gd name="connsiteY3" fmla="*/ 3314218 h 331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4218" h="3314218">
                <a:moveTo>
                  <a:pt x="0" y="0"/>
                </a:moveTo>
                <a:lnTo>
                  <a:pt x="3314218" y="0"/>
                </a:lnTo>
                <a:lnTo>
                  <a:pt x="3314218" y="3314218"/>
                </a:lnTo>
                <a:lnTo>
                  <a:pt x="0" y="3314218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Replace Image Here</a:t>
            </a:r>
            <a:endParaRPr lang="id-ID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1940EE4-FE1A-453F-9E9A-EB5DFAC327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9437" y="3541564"/>
            <a:ext cx="3240000" cy="3312000"/>
          </a:xfrm>
          <a:custGeom>
            <a:avLst/>
            <a:gdLst>
              <a:gd name="connsiteX0" fmla="*/ 0 w 3240000"/>
              <a:gd name="connsiteY0" fmla="*/ 0 h 3312000"/>
              <a:gd name="connsiteX1" fmla="*/ 3240000 w 3240000"/>
              <a:gd name="connsiteY1" fmla="*/ 0 h 3312000"/>
              <a:gd name="connsiteX2" fmla="*/ 3240000 w 3240000"/>
              <a:gd name="connsiteY2" fmla="*/ 3312000 h 3312000"/>
              <a:gd name="connsiteX3" fmla="*/ 0 w 3240000"/>
              <a:gd name="connsiteY3" fmla="*/ 3312000 h 33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0000" h="3312000">
                <a:moveTo>
                  <a:pt x="0" y="0"/>
                </a:moveTo>
                <a:lnTo>
                  <a:pt x="3240000" y="0"/>
                </a:lnTo>
                <a:lnTo>
                  <a:pt x="3240000" y="3312000"/>
                </a:lnTo>
                <a:lnTo>
                  <a:pt x="0" y="33120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Replace Image Here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9383700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19100" y="457200"/>
            <a:ext cx="11353800" cy="5943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13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10">
            <a:extLst>
              <a:ext uri="{FF2B5EF4-FFF2-40B4-BE49-F238E27FC236}">
                <a16:creationId xmlns:a16="http://schemas.microsoft.com/office/drawing/2014/main" id="{47706671-0D52-4714-96C5-9C05DB0CF3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89273" y="3283527"/>
            <a:ext cx="3325091" cy="3006437"/>
          </a:xfrm>
          <a:custGeom>
            <a:avLst/>
            <a:gdLst>
              <a:gd name="connsiteX0" fmla="*/ 0 w 3325091"/>
              <a:gd name="connsiteY0" fmla="*/ 0 h 3006437"/>
              <a:gd name="connsiteX1" fmla="*/ 3325091 w 3325091"/>
              <a:gd name="connsiteY1" fmla="*/ 0 h 3006437"/>
              <a:gd name="connsiteX2" fmla="*/ 3325091 w 3325091"/>
              <a:gd name="connsiteY2" fmla="*/ 3006437 h 3006437"/>
              <a:gd name="connsiteX3" fmla="*/ 0 w 3325091"/>
              <a:gd name="connsiteY3" fmla="*/ 3006437 h 30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5091" h="3006437">
                <a:moveTo>
                  <a:pt x="0" y="0"/>
                </a:moveTo>
                <a:lnTo>
                  <a:pt x="3325091" y="0"/>
                </a:lnTo>
                <a:lnTo>
                  <a:pt x="3325091" y="3006437"/>
                </a:lnTo>
                <a:lnTo>
                  <a:pt x="0" y="30064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29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488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3454400"/>
            <a:ext cx="12192000" cy="3403600"/>
          </a:xfrm>
          <a:custGeom>
            <a:avLst/>
            <a:gdLst>
              <a:gd name="connsiteX0" fmla="*/ 12192000 w 12192000"/>
              <a:gd name="connsiteY0" fmla="*/ 0 h 3403600"/>
              <a:gd name="connsiteX1" fmla="*/ 12192000 w 12192000"/>
              <a:gd name="connsiteY1" fmla="*/ 3403600 h 3403600"/>
              <a:gd name="connsiteX2" fmla="*/ 0 w 12192000"/>
              <a:gd name="connsiteY2" fmla="*/ 3403600 h 3403600"/>
              <a:gd name="connsiteX3" fmla="*/ 0 w 12192000"/>
              <a:gd name="connsiteY3" fmla="*/ 1112637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03600">
                <a:moveTo>
                  <a:pt x="12192000" y="0"/>
                </a:moveTo>
                <a:lnTo>
                  <a:pt x="12192000" y="3403600"/>
                </a:lnTo>
                <a:lnTo>
                  <a:pt x="0" y="3403600"/>
                </a:lnTo>
                <a:lnTo>
                  <a:pt x="0" y="11126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021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CF7C0FA-5E20-4BC3-9914-9A6AC4A1E9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9230" y="0"/>
            <a:ext cx="3426107" cy="6858000"/>
          </a:xfrm>
          <a:custGeom>
            <a:avLst/>
            <a:gdLst>
              <a:gd name="connsiteX0" fmla="*/ 0 w 3426107"/>
              <a:gd name="connsiteY0" fmla="*/ 0 h 6858000"/>
              <a:gd name="connsiteX1" fmla="*/ 3426107 w 3426107"/>
              <a:gd name="connsiteY1" fmla="*/ 0 h 6858000"/>
              <a:gd name="connsiteX2" fmla="*/ 3426107 w 3426107"/>
              <a:gd name="connsiteY2" fmla="*/ 6858000 h 6858000"/>
              <a:gd name="connsiteX3" fmla="*/ 0 w 342610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6107" h="6858000">
                <a:moveTo>
                  <a:pt x="0" y="0"/>
                </a:moveTo>
                <a:lnTo>
                  <a:pt x="3426107" y="0"/>
                </a:lnTo>
                <a:lnTo>
                  <a:pt x="342610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Replace Image Here</a:t>
            </a:r>
            <a:endParaRPr lang="id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087ED0-5F07-49A1-9DD3-CD4D81689DC5}"/>
              </a:ext>
            </a:extLst>
          </p:cNvPr>
          <p:cNvSpPr txBox="1"/>
          <p:nvPr userDrawn="1"/>
        </p:nvSpPr>
        <p:spPr>
          <a:xfrm>
            <a:off x="9371691" y="393139"/>
            <a:ext cx="2059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1427163" algn="l"/>
              </a:tabLst>
            </a:pPr>
            <a:fld id="{5E3D352D-5D3E-419B-9C7B-432BDBD83281}" type="slidenum">
              <a:rPr lang="id-ID" sz="4400" smtClean="0">
                <a:latin typeface="Paytone One" pitchFamily="2" charset="77"/>
                <a:ea typeface="Roboto" panose="02000000000000000000" pitchFamily="2" charset="0"/>
                <a:cs typeface="Aharoni" panose="020F0502020204030204" pitchFamily="34" charset="0"/>
              </a:rPr>
              <a:t>‹#›</a:t>
            </a:fld>
            <a:endParaRPr lang="en-US" sz="4400" dirty="0">
              <a:latin typeface="Paytone One" pitchFamily="2" charset="77"/>
              <a:ea typeface="Roboto" panose="02000000000000000000" pitchFamily="2" charset="0"/>
              <a:cs typeface="Aharon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98303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IN" sz="4400" b="1" kern="1200" dirty="0">
                <a:solidFill>
                  <a:schemeClr val="accent6">
                    <a:lumMod val="75000"/>
                  </a:schemeClr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A4FA7-7E65-4180-BD97-339939A22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A62E2-3A9F-446E-A0E5-E0DB4E7AC8D3}" type="datetimeFigureOut">
              <a:rPr lang="en-IN"/>
              <a:pPr>
                <a:defRPr/>
              </a:pPr>
              <a:t>14-12-2020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9A841-A046-4844-84DC-CB323315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50D12-50AA-4A71-BF9A-A968812AB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75C91-02B9-4C23-9E5C-39578AC8FB5B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044302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7386637" y="1671637"/>
            <a:ext cx="3514725" cy="3514725"/>
          </a:xfrm>
          <a:custGeom>
            <a:avLst/>
            <a:gdLst>
              <a:gd name="connsiteX0" fmla="*/ 1057275 w 2114550"/>
              <a:gd name="connsiteY0" fmla="*/ 0 h 2114550"/>
              <a:gd name="connsiteX1" fmla="*/ 2114550 w 2114550"/>
              <a:gd name="connsiteY1" fmla="*/ 1057275 h 2114550"/>
              <a:gd name="connsiteX2" fmla="*/ 1057275 w 2114550"/>
              <a:gd name="connsiteY2" fmla="*/ 2114550 h 2114550"/>
              <a:gd name="connsiteX3" fmla="*/ 0 w 2114550"/>
              <a:gd name="connsiteY3" fmla="*/ 1057275 h 2114550"/>
              <a:gd name="connsiteX4" fmla="*/ 1057275 w 2114550"/>
              <a:gd name="connsiteY4" fmla="*/ 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550" h="2114550">
                <a:moveTo>
                  <a:pt x="1057275" y="0"/>
                </a:moveTo>
                <a:cubicBezTo>
                  <a:pt x="1641192" y="0"/>
                  <a:pt x="2114550" y="473358"/>
                  <a:pt x="2114550" y="1057275"/>
                </a:cubicBezTo>
                <a:cubicBezTo>
                  <a:pt x="2114550" y="1641192"/>
                  <a:pt x="1641192" y="2114550"/>
                  <a:pt x="1057275" y="2114550"/>
                </a:cubicBezTo>
                <a:cubicBezTo>
                  <a:pt x="473358" y="2114550"/>
                  <a:pt x="0" y="1641192"/>
                  <a:pt x="0" y="1057275"/>
                </a:cubicBezTo>
                <a:cubicBezTo>
                  <a:pt x="0" y="473358"/>
                  <a:pt x="473358" y="0"/>
                  <a:pt x="10572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6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712FC-B48D-42BD-A165-AD0C78162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865DD-48EB-4AB6-B0CD-A225748792CE}" type="datetimeFigureOut">
              <a:rPr lang="en-IN"/>
              <a:pPr>
                <a:defRPr/>
              </a:pPr>
              <a:t>14-12-2020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49EBC-2C94-47D1-9B56-E0A583086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FDCF1-A3B2-4A2A-A15A-AF122E4D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63DDF-3C61-43D8-9BF9-D1B576624B25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424099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02F42F-77B6-4CA3-9F72-74EE1425A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85BA6-8CA1-4F07-80F7-DC2E2949DD35}" type="datetimeFigureOut">
              <a:rPr lang="en-IN"/>
              <a:pPr>
                <a:defRPr/>
              </a:pPr>
              <a:t>14-12-2020</a:t>
            </a:fld>
            <a:endParaRPr lang="en-IN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09C13B-663E-4A7B-AFD7-6CF33D201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26BCEE-3110-4FE7-9F1A-45A1FBFF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00F61-01F7-4C75-AF86-FEF588426FB4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29163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7B3BE15-A89B-434E-8F7F-ECC3CBFA0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757FE-3441-4679-8B8A-BAE1CE8D0748}" type="datetimeFigureOut">
              <a:rPr lang="en-IN"/>
              <a:pPr>
                <a:defRPr/>
              </a:pPr>
              <a:t>14-12-2020</a:t>
            </a:fld>
            <a:endParaRPr lang="en-IN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7EFD899-A646-4BD7-BEE0-EDB21163D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8CF4E15-9EC4-4C42-AB31-6CF7D8AFF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8CAA0-FA30-43D9-A149-80A218B42CBB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424257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A13E372-F212-477C-BBA3-FA0C62C4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7D1BC-5ABA-4226-9CBF-6D6CFA8132FD}" type="datetimeFigureOut">
              <a:rPr lang="en-IN"/>
              <a:pPr>
                <a:defRPr/>
              </a:pPr>
              <a:t>14-12-2020</a:t>
            </a:fld>
            <a:endParaRPr lang="en-IN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B0CF46-C21A-4B52-8AAE-03496B39E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45076E-9DC7-45DE-AF3A-7B66BCCDD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69DF5-ADC7-48F8-A215-B293D913C3CF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538508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830D7F7-20C0-4487-B27E-E9310519D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DA472-A3F3-4CFC-B8AB-1DA5541E49F6}" type="datetimeFigureOut">
              <a:rPr lang="en-IN"/>
              <a:pPr>
                <a:defRPr/>
              </a:pPr>
              <a:t>14-12-2020</a:t>
            </a:fld>
            <a:endParaRPr lang="en-IN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E13CFAD-4894-4D23-8A28-2C364F11B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84CCAF1-1C79-4F88-B39B-86D2E05A8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3CA5A-FDBA-400A-A495-68362CA7567E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598069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A15B6B-4B2F-4D9D-869B-C0A30B3DF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2EED2-08F0-4A70-B52B-88D8986CE505}" type="datetimeFigureOut">
              <a:rPr lang="en-IN"/>
              <a:pPr>
                <a:defRPr/>
              </a:pPr>
              <a:t>14-12-2020</a:t>
            </a:fld>
            <a:endParaRPr lang="en-IN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62E2A3-142B-4AAB-832F-45F0384E7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60FA1E-1C21-47C1-AEFE-CD45B755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80DA2-6931-49B7-9EB7-17FD72F4D021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407620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F6D5D7-A49A-4BC7-840B-10CE54A9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DA49F-E5CA-4D6B-A77C-EF0D9C526CC5}" type="datetimeFigureOut">
              <a:rPr lang="en-IN"/>
              <a:pPr>
                <a:defRPr/>
              </a:pPr>
              <a:t>14-12-2020</a:t>
            </a:fld>
            <a:endParaRPr lang="en-IN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2B60DA-D355-4D7E-B07B-D76521AFF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2915C7-87D6-4F05-B527-036E99157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D7430-062F-4BB6-918E-4FBD3A9F0992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80233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8F62741-5A69-4B9C-B7E8-72062246F6D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E57B92F-AB3F-4CD1-90FF-FDDEA34C61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A27A3-EB65-4FCC-8CF3-76483F24BF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5452D0-C14E-4349-8E4D-C745096DF333}" type="datetimeFigureOut">
              <a:rPr lang="en-IN"/>
              <a:pPr>
                <a:defRPr/>
              </a:pPr>
              <a:t>14-12-2020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D016F-B00C-4639-9D45-16C9449AB2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84843-7131-4C22-9AF2-A6322C0DE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16837BE-F2F9-4A74-9003-8BD7653EA3F5}" type="slidenum">
              <a:rPr lang="en-IN" altLang="en-US"/>
              <a:pPr/>
              <a:t>‹#›</a:t>
            </a:fld>
            <a:endParaRPr lang="en-I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iaspoc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indiaspoc.org/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indiaspoc.org/" TargetMode="Externa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indiaspoc.org/" TargetMode="Externa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hyperlink" Target="http://www.indiaspoc.org/" TargetMode="External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7" Type="http://schemas.openxmlformats.org/officeDocument/2006/relationships/image" Target="../media/image2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ndiaspoc.org/" TargetMode="Externa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iaspoc.org/" TargetMode="External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iaspoc.org/" TargetMode="External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iaspoc.org/" TargetMode="External"/><Relationship Id="rId2" Type="http://schemas.openxmlformats.org/officeDocument/2006/relationships/hyperlink" Target="mailto:bhavya@c4rb.i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iaspoc.org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openxmlformats.org/officeDocument/2006/relationships/hyperlink" Target="http://www.indiaspoc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indiaspoc.org/" TargetMode="Externa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www.indiaspoc.org/" TargetMode="Externa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2.png"/><Relationship Id="rId21" Type="http://schemas.openxmlformats.org/officeDocument/2006/relationships/image" Target="../media/image23.pn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hyperlink" Target="http://www.indiaspoc.org/" TargetMode="Externa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jpg"/><Relationship Id="rId11" Type="http://schemas.openxmlformats.org/officeDocument/2006/relationships/image" Target="../media/image13.jpeg"/><Relationship Id="rId24" Type="http://schemas.openxmlformats.org/officeDocument/2006/relationships/image" Target="../media/image26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jpe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iaspoc.org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21" Type="http://schemas.openxmlformats.org/officeDocument/2006/relationships/image" Target="../media/image2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20" Type="http://schemas.openxmlformats.org/officeDocument/2006/relationships/hyperlink" Target="http://www.indiaspoc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24" Type="http://schemas.openxmlformats.org/officeDocument/2006/relationships/image" Target="../media/image16.jpe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9.jp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tmp"/><Relationship Id="rId2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indiaspoc.org/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95DB3AE-1C6E-44C5-8182-625D72159F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0" b="11670"/>
          <a:stretch>
            <a:fillRect/>
          </a:stretch>
        </p:blipFill>
        <p:spPr>
          <a:solidFill>
            <a:schemeClr val="bg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08C359-2784-4BAE-B1AD-DCC409A57FB0}"/>
              </a:ext>
            </a:extLst>
          </p:cNvPr>
          <p:cNvSpPr txBox="1"/>
          <p:nvPr/>
        </p:nvSpPr>
        <p:spPr>
          <a:xfrm>
            <a:off x="4920101" y="4113311"/>
            <a:ext cx="23517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300" dirty="0">
                <a:highlight>
                  <a:srgbClr val="538135"/>
                </a:highlight>
                <a:latin typeface="Source Sans Pro" panose="020B05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AN</a:t>
            </a:r>
            <a:r>
              <a:rPr lang="en-US" sz="1400" spc="300" dirty="0">
                <a:highlight>
                  <a:srgbClr val="538135"/>
                </a:highlight>
                <a:latin typeface="Source Sans Pro" panose="020B05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 </a:t>
            </a:r>
            <a:r>
              <a:rPr lang="en-US" sz="1400" b="1" spc="300" dirty="0">
                <a:highlight>
                  <a:srgbClr val="538135"/>
                </a:highlight>
                <a:latin typeface="Source Sans Pro" panose="020B05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9C2F70-9933-42A5-9970-6DDEBCB25B09}"/>
              </a:ext>
            </a:extLst>
          </p:cNvPr>
          <p:cNvSpPr txBox="1"/>
          <p:nvPr/>
        </p:nvSpPr>
        <p:spPr bwMode="auto">
          <a:xfrm>
            <a:off x="3425067" y="2357815"/>
            <a:ext cx="56057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4800" b="1" spc="-300" dirty="0">
                <a:highlight>
                  <a:srgbClr val="538135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 PALM OIL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4800" b="1" spc="-300" dirty="0">
                <a:highlight>
                  <a:srgbClr val="538135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COALITION FOR INDIA </a:t>
            </a:r>
            <a:endParaRPr lang="en-US" sz="4800" spc="-300" dirty="0">
              <a:highlight>
                <a:srgbClr val="538135"/>
              </a:highlight>
              <a:latin typeface="Kelson Sans" panose="000008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19099" y="457194"/>
            <a:ext cx="5676902" cy="3810006"/>
            <a:chOff x="3342502" y="1992283"/>
            <a:chExt cx="5676902" cy="3810006"/>
          </a:xfrm>
          <a:solidFill>
            <a:schemeClr val="accent6"/>
          </a:solidFill>
        </p:grpSpPr>
        <p:sp>
          <p:nvSpPr>
            <p:cNvPr id="9" name="Rectangle 8"/>
            <p:cNvSpPr/>
            <p:nvPr/>
          </p:nvSpPr>
          <p:spPr>
            <a:xfrm>
              <a:off x="3342503" y="2314663"/>
              <a:ext cx="419100" cy="34876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5984765" y="-649980"/>
              <a:ext cx="392376" cy="5676902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 rot="5400000" flipH="1">
            <a:off x="9629775" y="4257674"/>
            <a:ext cx="2971800" cy="1314451"/>
            <a:chOff x="8210718" y="1992290"/>
            <a:chExt cx="2971800" cy="1314451"/>
          </a:xfrm>
          <a:solidFill>
            <a:schemeClr val="accent6"/>
          </a:solidFill>
        </p:grpSpPr>
        <p:sp>
          <p:nvSpPr>
            <p:cNvPr id="11" name="Rectangle 10"/>
            <p:cNvSpPr/>
            <p:nvPr/>
          </p:nvSpPr>
          <p:spPr>
            <a:xfrm>
              <a:off x="8210722" y="2314666"/>
              <a:ext cx="392368" cy="9920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9500433" y="702575"/>
              <a:ext cx="392369" cy="2971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5">
            <a:hlinkClick r:id="rId3"/>
            <a:extLst>
              <a:ext uri="{FF2B5EF4-FFF2-40B4-BE49-F238E27FC236}">
                <a16:creationId xmlns:a16="http://schemas.microsoft.com/office/drawing/2014/main" id="{43F5B737-4D84-4371-95D8-A8EE928A6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506915"/>
            <a:ext cx="26035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804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7AB8B53-D201-4881-A91E-CE7ACA543CC3}"/>
              </a:ext>
            </a:extLst>
          </p:cNvPr>
          <p:cNvSpPr/>
          <p:nvPr/>
        </p:nvSpPr>
        <p:spPr>
          <a:xfrm>
            <a:off x="2497650" y="3011965"/>
            <a:ext cx="216000" cy="314597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2FB39B-996B-4D63-A424-0660336174C9}"/>
              </a:ext>
            </a:extLst>
          </p:cNvPr>
          <p:cNvSpPr txBox="1"/>
          <p:nvPr/>
        </p:nvSpPr>
        <p:spPr>
          <a:xfrm>
            <a:off x="980725" y="3228945"/>
            <a:ext cx="1305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2"/>
                </a:solidFill>
                <a:latin typeface="Montserrat Black" panose="00000A00000000000000" pitchFamily="50" charset="0"/>
                <a:ea typeface="Roboto" pitchFamily="2" charset="0"/>
              </a:rPr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D4082E-1C4E-4543-8F3F-31D6397A1BCF}"/>
              </a:ext>
            </a:extLst>
          </p:cNvPr>
          <p:cNvSpPr txBox="1"/>
          <p:nvPr/>
        </p:nvSpPr>
        <p:spPr>
          <a:xfrm>
            <a:off x="2925135" y="3228945"/>
            <a:ext cx="2811418" cy="2182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4000" dirty="0">
                <a:solidFill>
                  <a:schemeClr val="bg2">
                    <a:lumMod val="25000"/>
                  </a:schemeClr>
                </a:solidFill>
              </a:rPr>
              <a:t>I-SPOC completes one year </a:t>
            </a:r>
          </a:p>
          <a:p>
            <a:pPr>
              <a:lnSpc>
                <a:spcPct val="150000"/>
              </a:lnSpc>
            </a:pPr>
            <a:endParaRPr lang="en-US" sz="1200" dirty="0">
              <a:latin typeface="Montserrat" pitchFamily="2" charset="77"/>
              <a:ea typeface="Source Sans Pro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134410-F0FD-45E3-A60F-56884B93C7A5}"/>
              </a:ext>
            </a:extLst>
          </p:cNvPr>
          <p:cNvSpPr txBox="1"/>
          <p:nvPr/>
        </p:nvSpPr>
        <p:spPr>
          <a:xfrm>
            <a:off x="78658" y="3629055"/>
            <a:ext cx="2205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Montserrat" pitchFamily="2" charset="77"/>
                <a:ea typeface="Roboto" pitchFamily="2" charset="0"/>
              </a:rPr>
              <a:t>SEPTEMBER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5F3E18-4D06-401F-8628-34BE7A2DB3E1}"/>
              </a:ext>
            </a:extLst>
          </p:cNvPr>
          <p:cNvSpPr/>
          <p:nvPr/>
        </p:nvSpPr>
        <p:spPr>
          <a:xfrm>
            <a:off x="8350123" y="3011965"/>
            <a:ext cx="216000" cy="314597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4C6A04-6D1B-4D61-B7B6-C249954AFD8A}"/>
              </a:ext>
            </a:extLst>
          </p:cNvPr>
          <p:cNvSpPr txBox="1"/>
          <p:nvPr/>
        </p:nvSpPr>
        <p:spPr>
          <a:xfrm>
            <a:off x="6833198" y="3228945"/>
            <a:ext cx="1305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2"/>
                </a:solidFill>
                <a:latin typeface="Montserrat Black" panose="00000A00000000000000" pitchFamily="50" charset="0"/>
                <a:ea typeface="Roboto" pitchFamily="2" charset="0"/>
              </a:rPr>
              <a:t>2019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25837E-70AE-481E-AE6A-C0ABEE588ACB}"/>
              </a:ext>
            </a:extLst>
          </p:cNvPr>
          <p:cNvSpPr txBox="1"/>
          <p:nvPr/>
        </p:nvSpPr>
        <p:spPr>
          <a:xfrm>
            <a:off x="8777608" y="3228945"/>
            <a:ext cx="28114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4000" dirty="0">
                <a:solidFill>
                  <a:schemeClr val="bg2">
                    <a:lumMod val="25000"/>
                  </a:schemeClr>
                </a:solidFill>
              </a:rPr>
              <a:t>Second Members’ Meeting in Delhi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F039E1-CE4A-4420-808C-46E699A391CB}"/>
              </a:ext>
            </a:extLst>
          </p:cNvPr>
          <p:cNvSpPr txBox="1"/>
          <p:nvPr/>
        </p:nvSpPr>
        <p:spPr>
          <a:xfrm>
            <a:off x="5948039" y="3629055"/>
            <a:ext cx="2188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Montserrat" pitchFamily="2" charset="77"/>
                <a:ea typeface="Roboto" pitchFamily="2" charset="0"/>
              </a:rPr>
              <a:t>NOVEMBER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BB3E7A-7214-45D4-BF64-08D1486065D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23507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IN" sz="7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OUR JOURNEY SO FAR….</a:t>
            </a:r>
          </a:p>
        </p:txBody>
      </p:sp>
      <p:pic>
        <p:nvPicPr>
          <p:cNvPr id="3" name="Picture 5">
            <a:hlinkClick r:id="rId2"/>
            <a:extLst>
              <a:ext uri="{FF2B5EF4-FFF2-40B4-BE49-F238E27FC236}">
                <a16:creationId xmlns:a16="http://schemas.microsoft.com/office/drawing/2014/main" id="{CE195459-A527-421F-B081-E8B03FD68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775" y="6502663"/>
            <a:ext cx="1087225" cy="35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351596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7AB8B53-D201-4881-A91E-CE7ACA543CC3}"/>
              </a:ext>
            </a:extLst>
          </p:cNvPr>
          <p:cNvSpPr/>
          <p:nvPr/>
        </p:nvSpPr>
        <p:spPr>
          <a:xfrm>
            <a:off x="2497650" y="3011965"/>
            <a:ext cx="216000" cy="314597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2FB39B-996B-4D63-A424-0660336174C9}"/>
              </a:ext>
            </a:extLst>
          </p:cNvPr>
          <p:cNvSpPr txBox="1"/>
          <p:nvPr/>
        </p:nvSpPr>
        <p:spPr>
          <a:xfrm>
            <a:off x="980725" y="3228945"/>
            <a:ext cx="1305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2"/>
                </a:solidFill>
                <a:latin typeface="Montserrat Black" panose="00000A00000000000000" pitchFamily="50" charset="0"/>
                <a:ea typeface="Roboto" pitchFamily="2" charset="0"/>
              </a:rPr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D4082E-1C4E-4543-8F3F-31D6397A1BCF}"/>
              </a:ext>
            </a:extLst>
          </p:cNvPr>
          <p:cNvSpPr txBox="1"/>
          <p:nvPr/>
        </p:nvSpPr>
        <p:spPr>
          <a:xfrm>
            <a:off x="2925135" y="3228945"/>
            <a:ext cx="2811418" cy="2798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4000" dirty="0">
                <a:solidFill>
                  <a:schemeClr val="bg2">
                    <a:lumMod val="25000"/>
                  </a:schemeClr>
                </a:solidFill>
              </a:rPr>
              <a:t>CEOs Panel on Sustainable Palm Oil </a:t>
            </a:r>
          </a:p>
          <a:p>
            <a:pPr>
              <a:lnSpc>
                <a:spcPct val="150000"/>
              </a:lnSpc>
            </a:pPr>
            <a:endParaRPr lang="en-US" sz="1200" dirty="0">
              <a:latin typeface="Montserrat" pitchFamily="2" charset="77"/>
              <a:ea typeface="Source Sans Pro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134410-F0FD-45E3-A60F-56884B93C7A5}"/>
              </a:ext>
            </a:extLst>
          </p:cNvPr>
          <p:cNvSpPr txBox="1"/>
          <p:nvPr/>
        </p:nvSpPr>
        <p:spPr>
          <a:xfrm>
            <a:off x="117988" y="3629055"/>
            <a:ext cx="2166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Montserrat" pitchFamily="2" charset="77"/>
                <a:ea typeface="Roboto" pitchFamily="2" charset="0"/>
              </a:rPr>
              <a:t>NOVEMBER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5F3E18-4D06-401F-8628-34BE7A2DB3E1}"/>
              </a:ext>
            </a:extLst>
          </p:cNvPr>
          <p:cNvSpPr/>
          <p:nvPr/>
        </p:nvSpPr>
        <p:spPr>
          <a:xfrm>
            <a:off x="8350123" y="3011965"/>
            <a:ext cx="216000" cy="314597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4C6A04-6D1B-4D61-B7B6-C249954AFD8A}"/>
              </a:ext>
            </a:extLst>
          </p:cNvPr>
          <p:cNvSpPr txBox="1"/>
          <p:nvPr/>
        </p:nvSpPr>
        <p:spPr>
          <a:xfrm>
            <a:off x="6833198" y="3228945"/>
            <a:ext cx="1305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2"/>
                </a:solidFill>
                <a:latin typeface="Montserrat Black" panose="00000A00000000000000" pitchFamily="50" charset="0"/>
                <a:ea typeface="Roboto" pitchFamily="2" charset="0"/>
              </a:rPr>
              <a:t>2020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25837E-70AE-481E-AE6A-C0ABEE588ACB}"/>
              </a:ext>
            </a:extLst>
          </p:cNvPr>
          <p:cNvSpPr txBox="1"/>
          <p:nvPr/>
        </p:nvSpPr>
        <p:spPr>
          <a:xfrm>
            <a:off x="8777608" y="3228945"/>
            <a:ext cx="2811418" cy="2182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4000" dirty="0">
                <a:solidFill>
                  <a:schemeClr val="bg2">
                    <a:lumMod val="25000"/>
                  </a:schemeClr>
                </a:solidFill>
              </a:rPr>
              <a:t>Third Members’ Meeting</a:t>
            </a:r>
          </a:p>
          <a:p>
            <a:pPr>
              <a:lnSpc>
                <a:spcPct val="150000"/>
              </a:lnSpc>
            </a:pPr>
            <a:endParaRPr lang="en-US" sz="1200" dirty="0">
              <a:latin typeface="Montserrat" pitchFamily="2" charset="77"/>
              <a:ea typeface="Source Sans Pro" panose="020B0503030403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F039E1-CE4A-4420-808C-46E699A391CB}"/>
              </a:ext>
            </a:extLst>
          </p:cNvPr>
          <p:cNvSpPr txBox="1"/>
          <p:nvPr/>
        </p:nvSpPr>
        <p:spPr>
          <a:xfrm>
            <a:off x="6440557" y="3629055"/>
            <a:ext cx="1696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Montserrat" pitchFamily="2" charset="77"/>
                <a:ea typeface="Roboto" pitchFamily="2" charset="0"/>
              </a:rPr>
              <a:t>APRIL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37A95-E18C-414D-8197-CF44CCA7B36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23507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IN" sz="7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OUR JOURNEY SO FAR….</a:t>
            </a:r>
          </a:p>
        </p:txBody>
      </p:sp>
      <p:pic>
        <p:nvPicPr>
          <p:cNvPr id="3" name="Picture 5">
            <a:hlinkClick r:id="rId2"/>
            <a:extLst>
              <a:ext uri="{FF2B5EF4-FFF2-40B4-BE49-F238E27FC236}">
                <a16:creationId xmlns:a16="http://schemas.microsoft.com/office/drawing/2014/main" id="{C453534A-6947-4F75-81E0-52333439C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775" y="6502663"/>
            <a:ext cx="1087225" cy="35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980203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7AB8B53-D201-4881-A91E-CE7ACA543CC3}"/>
              </a:ext>
            </a:extLst>
          </p:cNvPr>
          <p:cNvSpPr/>
          <p:nvPr/>
        </p:nvSpPr>
        <p:spPr>
          <a:xfrm>
            <a:off x="2497650" y="3011965"/>
            <a:ext cx="216000" cy="314597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2FB39B-996B-4D63-A424-0660336174C9}"/>
              </a:ext>
            </a:extLst>
          </p:cNvPr>
          <p:cNvSpPr txBox="1"/>
          <p:nvPr/>
        </p:nvSpPr>
        <p:spPr>
          <a:xfrm>
            <a:off x="980725" y="3228945"/>
            <a:ext cx="1305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2"/>
                </a:solidFill>
                <a:latin typeface="Montserrat Black" panose="00000A00000000000000" pitchFamily="50" charset="0"/>
                <a:ea typeface="Roboto" pitchFamily="2" charset="0"/>
              </a:rPr>
              <a:t>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D4082E-1C4E-4543-8F3F-31D6397A1BCF}"/>
              </a:ext>
            </a:extLst>
          </p:cNvPr>
          <p:cNvSpPr txBox="1"/>
          <p:nvPr/>
        </p:nvSpPr>
        <p:spPr>
          <a:xfrm>
            <a:off x="2925135" y="3228945"/>
            <a:ext cx="2811418" cy="2182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4000" dirty="0">
                <a:solidFill>
                  <a:schemeClr val="bg2">
                    <a:lumMod val="25000"/>
                  </a:schemeClr>
                </a:solidFill>
              </a:rPr>
              <a:t>I-SPOC Celebrated 2 Years</a:t>
            </a:r>
          </a:p>
          <a:p>
            <a:pPr>
              <a:lnSpc>
                <a:spcPct val="150000"/>
              </a:lnSpc>
            </a:pPr>
            <a:endParaRPr lang="en-US" sz="1200" dirty="0">
              <a:latin typeface="Montserrat" pitchFamily="2" charset="77"/>
              <a:ea typeface="Source Sans Pro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134410-F0FD-45E3-A60F-56884B93C7A5}"/>
              </a:ext>
            </a:extLst>
          </p:cNvPr>
          <p:cNvSpPr txBox="1"/>
          <p:nvPr/>
        </p:nvSpPr>
        <p:spPr>
          <a:xfrm>
            <a:off x="117988" y="3629055"/>
            <a:ext cx="2166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Montserrat" pitchFamily="2" charset="77"/>
                <a:ea typeface="Roboto" pitchFamily="2" charset="0"/>
              </a:rPr>
              <a:t>SEPTEMBER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37A95-E18C-414D-8197-CF44CCA7B36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23507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IN" sz="7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OUR JOURNEY SO FAR….</a:t>
            </a:r>
          </a:p>
        </p:txBody>
      </p:sp>
      <p:pic>
        <p:nvPicPr>
          <p:cNvPr id="3" name="Picture 5">
            <a:hlinkClick r:id="rId2"/>
            <a:extLst>
              <a:ext uri="{FF2B5EF4-FFF2-40B4-BE49-F238E27FC236}">
                <a16:creationId xmlns:a16="http://schemas.microsoft.com/office/drawing/2014/main" id="{C453534A-6947-4F75-81E0-52333439C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775" y="6502663"/>
            <a:ext cx="1087225" cy="35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4401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957453C9-8474-4D97-A3E4-E35DDAFE6C3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4" t="21351" r="4014" b="21351"/>
          <a:stretch/>
        </p:blipFill>
        <p:spPr>
          <a:xfrm>
            <a:off x="22224" y="2218"/>
            <a:ext cx="7315201" cy="3312000"/>
          </a:xfrm>
          <a:prstGeom prst="rect">
            <a:avLst/>
          </a:prstGeom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60C0473A-46FD-432E-B314-F02187C607E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r="2969"/>
          <a:stretch/>
        </p:blipFill>
        <p:spPr>
          <a:xfrm>
            <a:off x="7515225" y="0"/>
            <a:ext cx="4676775" cy="3314700"/>
          </a:xfrm>
          <a:prstGeom prst="rect">
            <a:avLst/>
          </a:prstGeom>
        </p:spPr>
      </p:pic>
      <p:pic>
        <p:nvPicPr>
          <p:cNvPr id="21" name="Picture 1">
            <a:extLst>
              <a:ext uri="{FF2B5EF4-FFF2-40B4-BE49-F238E27FC236}">
                <a16:creationId xmlns:a16="http://schemas.microsoft.com/office/drawing/2014/main" id="{0375844C-2A08-42C2-9EF5-AF71B75D9343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6" b="15386"/>
          <a:stretch/>
        </p:blipFill>
        <p:spPr bwMode="auto">
          <a:xfrm>
            <a:off x="2022475" y="3543300"/>
            <a:ext cx="851217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>
            <a:hlinkClick r:id="rId5"/>
            <a:extLst>
              <a:ext uri="{FF2B5EF4-FFF2-40B4-BE49-F238E27FC236}">
                <a16:creationId xmlns:a16="http://schemas.microsoft.com/office/drawing/2014/main" id="{74C209F0-2C36-4265-B24E-791619B08F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775" y="6502663"/>
            <a:ext cx="1087225" cy="35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35941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F4538E32-77E8-4737-B74F-BBEDDB67DE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7" r="19717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F04FA721-9035-4F1C-8C12-F3A80119B1D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2" b="20772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5BD3FE6-A640-404C-804B-C3F8620080B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0" r="16770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948B8D8E-0062-4BCA-BB7F-CB50AA192A3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2" b="21882"/>
          <a:stretch>
            <a:fillRect/>
          </a:stretch>
        </p:blipFill>
        <p:spPr/>
      </p:pic>
      <p:pic>
        <p:nvPicPr>
          <p:cNvPr id="2" name="Picture 5">
            <a:hlinkClick r:id="rId6"/>
            <a:extLst>
              <a:ext uri="{FF2B5EF4-FFF2-40B4-BE49-F238E27FC236}">
                <a16:creationId xmlns:a16="http://schemas.microsoft.com/office/drawing/2014/main" id="{93A24C7A-5977-4A07-81EE-99112B1EA8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775" y="6502663"/>
            <a:ext cx="1087225" cy="35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06863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6932C5-C40B-4967-A7E0-5592FC9E8F65}"/>
              </a:ext>
            </a:extLst>
          </p:cNvPr>
          <p:cNvSpPr/>
          <p:nvPr/>
        </p:nvSpPr>
        <p:spPr>
          <a:xfrm>
            <a:off x="8988686" y="3930316"/>
            <a:ext cx="3203314" cy="29276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9C2F70-9933-42A5-9970-6DDEBCB25B09}"/>
              </a:ext>
            </a:extLst>
          </p:cNvPr>
          <p:cNvSpPr txBox="1"/>
          <p:nvPr/>
        </p:nvSpPr>
        <p:spPr bwMode="auto">
          <a:xfrm>
            <a:off x="1056028" y="204118"/>
            <a:ext cx="86061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300" dirty="0">
                <a:solidFill>
                  <a:schemeClr val="accent6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JOIN I-SPOC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300" dirty="0"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COMMIT TO SUSTAINABLE PALM OIL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8D821C4-43F5-486B-A0AC-2D758E5C0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997" y="2427368"/>
            <a:ext cx="6109569" cy="38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2400" dirty="0"/>
              <a:t>India continues to be the largest consuming market for palm oil and in the unique position to drive responsible sourcing globally.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sz="2400" dirty="0"/>
              <a:t>I-SPOC convenes a unique platform bringing together the front-runners of global sustainability, important national stakeholders (refiners, processors, traders and producers) in palm oil value chain and other ecosystem actors (civil society, financial sector and government agencies)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C2F70-9933-42A5-9970-6DDEBCB25B09}"/>
              </a:ext>
            </a:extLst>
          </p:cNvPr>
          <p:cNvSpPr txBox="1"/>
          <p:nvPr/>
        </p:nvSpPr>
        <p:spPr bwMode="auto">
          <a:xfrm>
            <a:off x="1056028" y="1534576"/>
            <a:ext cx="104646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sz="1400" i="1" dirty="0">
                <a:latin typeface="+mn-lt"/>
              </a:rPr>
              <a:t>Be Part Of The Movement To Promote Dialogue &amp; Actions Towards Sustainable Palm Oil In India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6932C5-C40B-4967-A7E0-5592FC9E8F65}"/>
              </a:ext>
            </a:extLst>
          </p:cNvPr>
          <p:cNvSpPr/>
          <p:nvPr/>
        </p:nvSpPr>
        <p:spPr>
          <a:xfrm>
            <a:off x="0" y="0"/>
            <a:ext cx="742950" cy="1314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8F2412A6-37F9-4CE3-B625-099C918ECF4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" r="2768"/>
          <a:stretch>
            <a:fillRect/>
          </a:stretch>
        </p:blipFill>
        <p:spPr/>
      </p:pic>
      <p:pic>
        <p:nvPicPr>
          <p:cNvPr id="2" name="Picture 5">
            <a:hlinkClick r:id="rId3"/>
            <a:extLst>
              <a:ext uri="{FF2B5EF4-FFF2-40B4-BE49-F238E27FC236}">
                <a16:creationId xmlns:a16="http://schemas.microsoft.com/office/drawing/2014/main" id="{80D43C3C-EA63-4497-8A3F-9DC37E745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6213"/>
            <a:ext cx="1087225" cy="35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317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72168FA-D6DF-4F09-8F68-42F82A3F297E}"/>
              </a:ext>
            </a:extLst>
          </p:cNvPr>
          <p:cNvSpPr/>
          <p:nvPr/>
        </p:nvSpPr>
        <p:spPr>
          <a:xfrm>
            <a:off x="2768375" y="3412429"/>
            <a:ext cx="3327625" cy="34455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2168FA-D6DF-4F09-8F68-42F82A3F297E}"/>
              </a:ext>
            </a:extLst>
          </p:cNvPr>
          <p:cNvSpPr/>
          <p:nvPr/>
        </p:nvSpPr>
        <p:spPr>
          <a:xfrm>
            <a:off x="-12926" y="6289"/>
            <a:ext cx="3327625" cy="34455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1"/>
          <p:cNvSpPr/>
          <p:nvPr/>
        </p:nvSpPr>
        <p:spPr>
          <a:xfrm>
            <a:off x="546388" y="731520"/>
            <a:ext cx="4949190" cy="5394960"/>
          </a:xfrm>
          <a:prstGeom prst="roundRect">
            <a:avLst>
              <a:gd name="adj" fmla="val 123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Shape 3624"/>
          <p:cNvSpPr/>
          <p:nvPr/>
        </p:nvSpPr>
        <p:spPr>
          <a:xfrm>
            <a:off x="954679" y="985656"/>
            <a:ext cx="410797" cy="4092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3919" y="915164"/>
            <a:ext cx="3750211" cy="7109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spc="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ource Sans Pro" panose="020B0503030403020204" pitchFamily="34" charset="0"/>
                <a:cs typeface="Titillium" charset="0"/>
              </a:rPr>
              <a:t>TO BECOME A MEMBER YOU MUST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8565" y="2154953"/>
            <a:ext cx="3984835" cy="3050066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571500" lvl="1" indent="-3429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Be a committed stakeholder in the palm oil supply chain in India</a:t>
            </a:r>
          </a:p>
          <a:p>
            <a:pPr marL="571500" lvl="1" indent="-3429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Have an interest in the uptake of responsible sourcing practices</a:t>
            </a:r>
          </a:p>
          <a:p>
            <a:pPr marL="571500" lvl="1" indent="-3429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Be inspired to make an Institutional commitment or strategy on Sustainability/Sustainable Sourcing/SDGs</a:t>
            </a:r>
          </a:p>
          <a:p>
            <a:pPr marL="571500" lvl="1" indent="-3429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Believe in the principle ‘shared responsibility’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28600" lvl="1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24619" y="5407903"/>
            <a:ext cx="3743337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6C4EB818-9A10-47B5-B97C-F03BB48935F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" r="2286"/>
          <a:stretch>
            <a:fillRect/>
          </a:stretch>
        </p:blipFill>
        <p:spPr>
          <a:xfrm>
            <a:off x="6096000" y="0"/>
            <a:ext cx="6096000" cy="6858000"/>
          </a:xfrm>
        </p:spPr>
      </p:pic>
      <p:pic>
        <p:nvPicPr>
          <p:cNvPr id="2" name="Picture 5">
            <a:hlinkClick r:id="rId3"/>
            <a:extLst>
              <a:ext uri="{FF2B5EF4-FFF2-40B4-BE49-F238E27FC236}">
                <a16:creationId xmlns:a16="http://schemas.microsoft.com/office/drawing/2014/main" id="{4E6836BB-1316-477D-BB12-0FCFEA572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775" y="6502663"/>
            <a:ext cx="1087225" cy="35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96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0B50C8-76CA-40DA-BAE1-A880D9C1702D}"/>
              </a:ext>
            </a:extLst>
          </p:cNvPr>
          <p:cNvSpPr txBox="1"/>
          <p:nvPr/>
        </p:nvSpPr>
        <p:spPr>
          <a:xfrm>
            <a:off x="3048000" y="3429000"/>
            <a:ext cx="6096000" cy="94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i="1" dirty="0">
                <a:solidFill>
                  <a:srgbClr val="000000"/>
                </a:solidFill>
                <a:latin typeface="+mn-lt"/>
                <a:cs typeface="+mn-cs"/>
              </a:rPr>
              <a:t>For further information, please contact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i="1" dirty="0">
                <a:solidFill>
                  <a:srgbClr val="000000"/>
                </a:solidFill>
                <a:latin typeface="+mn-lt"/>
                <a:cs typeface="+mn-cs"/>
              </a:rPr>
              <a:t>Bhavya Sharma, </a:t>
            </a:r>
            <a:r>
              <a:rPr lang="en-US" sz="2800" i="1" dirty="0">
                <a:solidFill>
                  <a:srgbClr val="000000"/>
                </a:solidFill>
                <a:latin typeface="+mn-lt"/>
                <a:cs typeface="+mn-cs"/>
                <a:hlinkClick r:id="rId2"/>
              </a:rPr>
              <a:t>bhavya@c4rb.in</a:t>
            </a:r>
            <a:r>
              <a:rPr lang="en-US" sz="2800" i="1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</a:p>
        </p:txBody>
      </p:sp>
      <p:pic>
        <p:nvPicPr>
          <p:cNvPr id="5" name="Picture 5">
            <a:hlinkClick r:id="rId3"/>
            <a:extLst>
              <a:ext uri="{FF2B5EF4-FFF2-40B4-BE49-F238E27FC236}">
                <a16:creationId xmlns:a16="http://schemas.microsoft.com/office/drawing/2014/main" id="{D4353750-EE77-457F-B383-35DEF7E1B8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740" y="2125435"/>
            <a:ext cx="3988520" cy="130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565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20B7309-0066-4DEA-BDF4-A2CA4376CB46}"/>
              </a:ext>
            </a:extLst>
          </p:cNvPr>
          <p:cNvSpPr/>
          <p:nvPr/>
        </p:nvSpPr>
        <p:spPr>
          <a:xfrm>
            <a:off x="1" y="0"/>
            <a:ext cx="6689558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5E9522-005F-1644-836A-DBF8652CC752}"/>
              </a:ext>
            </a:extLst>
          </p:cNvPr>
          <p:cNvSpPr txBox="1"/>
          <p:nvPr/>
        </p:nvSpPr>
        <p:spPr>
          <a:xfrm>
            <a:off x="392680" y="627599"/>
            <a:ext cx="5132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b="1" dirty="0">
                <a:solidFill>
                  <a:schemeClr val="bg1"/>
                </a:solidFill>
                <a:latin typeface="+mn-lt"/>
                <a:ea typeface="Roboto" pitchFamily="2" charset="0"/>
                <a:cs typeface="Calibri" panose="020F0502020204030204" pitchFamily="34" charset="0"/>
              </a:rPr>
              <a:t>WHY PALM OIL?</a:t>
            </a:r>
            <a:endParaRPr lang="en-US" sz="4400" b="1" dirty="0">
              <a:solidFill>
                <a:schemeClr val="bg1"/>
              </a:solidFill>
              <a:latin typeface="Paytone One" panose="00000500000000000000" pitchFamily="2" charset="0"/>
              <a:ea typeface="Roboto" pitchFamily="2" charset="0"/>
              <a:cs typeface="Aharoni" panose="02010803020104030203" pitchFamily="2" charset="-79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6C781B-8885-184D-B38A-82D58F5247A0}"/>
              </a:ext>
            </a:extLst>
          </p:cNvPr>
          <p:cNvSpPr txBox="1"/>
          <p:nvPr/>
        </p:nvSpPr>
        <p:spPr>
          <a:xfrm>
            <a:off x="492585" y="2266682"/>
            <a:ext cx="493222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bg1"/>
                </a:solidFill>
              </a:rPr>
              <a:t>Most commonly cultivated vegetable oil in the world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IN" sz="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bg1"/>
                </a:solidFill>
              </a:rPr>
              <a:t>Is a key constituent of most daily consumable products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IN" sz="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bg1"/>
                </a:solidFill>
              </a:rPr>
              <a:t>Over 13% of geographical area of Malaysia and 6% in Indonesia are under palm oil plantations</a:t>
            </a:r>
            <a:r>
              <a:rPr lang="en-IN" baseline="30000" dirty="0">
                <a:solidFill>
                  <a:schemeClr val="bg1"/>
                </a:solidFill>
              </a:rPr>
              <a:t>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IN" sz="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bg1"/>
                </a:solidFill>
              </a:rPr>
              <a:t>Cultivation of palm oil is associated </a:t>
            </a:r>
            <a:r>
              <a:rPr lang="en-US" dirty="0">
                <a:solidFill>
                  <a:schemeClr val="bg1"/>
                </a:solidFill>
              </a:rPr>
              <a:t>with significant environmental and social issues such 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Deforestation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Destruction of species habitat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Violation of human rights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C543B1-9502-B645-B8D4-34A2E321A8F1}"/>
              </a:ext>
            </a:extLst>
          </p:cNvPr>
          <p:cNvSpPr/>
          <p:nvPr/>
        </p:nvSpPr>
        <p:spPr>
          <a:xfrm rot="16200000">
            <a:off x="1475506" y="533455"/>
            <a:ext cx="215191" cy="19790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C6B66FF-FD9D-4880-A91C-73D444EDA72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3" r="15293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5C78B5-20FE-49F0-A216-E597BAD3DC19}"/>
              </a:ext>
            </a:extLst>
          </p:cNvPr>
          <p:cNvSpPr txBox="1"/>
          <p:nvPr/>
        </p:nvSpPr>
        <p:spPr>
          <a:xfrm>
            <a:off x="3645168" y="5624129"/>
            <a:ext cx="85468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000" dirty="0"/>
              <a:t>Source: Malaysian Palm Oil Board; Indonesia Investments</a:t>
            </a:r>
          </a:p>
        </p:txBody>
      </p:sp>
      <p:pic>
        <p:nvPicPr>
          <p:cNvPr id="3" name="Picture 5">
            <a:hlinkClick r:id="rId3"/>
            <a:extLst>
              <a:ext uri="{FF2B5EF4-FFF2-40B4-BE49-F238E27FC236}">
                <a16:creationId xmlns:a16="http://schemas.microsoft.com/office/drawing/2014/main" id="{D9C3D60C-33F5-45BB-83FB-6F89D972F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775" y="6502663"/>
            <a:ext cx="1087225" cy="35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97638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2529335-FEEB-4662-9738-3516D01CC66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185" b="25185"/>
          <a:stretch>
            <a:fillRect/>
          </a:stretch>
        </p:blipFill>
        <p:spPr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212848" y="1146176"/>
            <a:ext cx="2117561" cy="1044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Rectangle 4"/>
          <p:cNvSpPr/>
          <p:nvPr/>
        </p:nvSpPr>
        <p:spPr>
          <a:xfrm>
            <a:off x="4036654" y="1108397"/>
            <a:ext cx="2117561" cy="1044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D64FBF-BB03-4870-BC3E-20C737DC71CA}"/>
              </a:ext>
            </a:extLst>
          </p:cNvPr>
          <p:cNvSpPr txBox="1"/>
          <p:nvPr/>
        </p:nvSpPr>
        <p:spPr>
          <a:xfrm>
            <a:off x="0" y="75734"/>
            <a:ext cx="976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TYPICAL PRODUCTS CONTAINING PALM OIL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817877-EB1A-4EB4-9CE4-AF339552B1B6}"/>
              </a:ext>
            </a:extLst>
          </p:cNvPr>
          <p:cNvSpPr/>
          <p:nvPr/>
        </p:nvSpPr>
        <p:spPr>
          <a:xfrm>
            <a:off x="1678514" y="1373528"/>
            <a:ext cx="1186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N" b="1" dirty="0">
                <a:solidFill>
                  <a:schemeClr val="bg1"/>
                </a:solidFill>
              </a:rPr>
              <a:t>Cooking oil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817877-EB1A-4EB4-9CE4-AF339552B1B6}"/>
              </a:ext>
            </a:extLst>
          </p:cNvPr>
          <p:cNvSpPr/>
          <p:nvPr/>
        </p:nvSpPr>
        <p:spPr>
          <a:xfrm>
            <a:off x="4649643" y="1352130"/>
            <a:ext cx="1186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N" b="1" dirty="0">
                <a:solidFill>
                  <a:schemeClr val="bg1"/>
                </a:solidFill>
              </a:rPr>
              <a:t>Pizza</a:t>
            </a:r>
            <a:r>
              <a:rPr lang="en-IN" sz="1200" dirty="0"/>
              <a:t> </a:t>
            </a:r>
            <a:r>
              <a:rPr lang="en-IN" b="1" dirty="0">
                <a:solidFill>
                  <a:schemeClr val="bg1"/>
                </a:solidFill>
              </a:rPr>
              <a:t>dough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222C3C-F63E-4AB3-90BD-0189BAD2F0A0}"/>
              </a:ext>
            </a:extLst>
          </p:cNvPr>
          <p:cNvSpPr/>
          <p:nvPr/>
        </p:nvSpPr>
        <p:spPr>
          <a:xfrm>
            <a:off x="1212848" y="2942710"/>
            <a:ext cx="2117561" cy="1044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CF8460-0F83-42ED-A109-74EF54E9936B}"/>
              </a:ext>
            </a:extLst>
          </p:cNvPr>
          <p:cNvSpPr/>
          <p:nvPr/>
        </p:nvSpPr>
        <p:spPr>
          <a:xfrm>
            <a:off x="4036654" y="2904932"/>
            <a:ext cx="2117561" cy="1044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1F24048-4CFE-4BD3-B70E-CCA3DCB36BD6}"/>
              </a:ext>
            </a:extLst>
          </p:cNvPr>
          <p:cNvSpPr/>
          <p:nvPr/>
        </p:nvSpPr>
        <p:spPr>
          <a:xfrm>
            <a:off x="1597695" y="3111901"/>
            <a:ext cx="1186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N" b="1" dirty="0">
                <a:solidFill>
                  <a:schemeClr val="bg1"/>
                </a:solidFill>
              </a:rPr>
              <a:t>Ice</a:t>
            </a:r>
            <a:r>
              <a:rPr lang="en-IN" sz="1200" dirty="0"/>
              <a:t> </a:t>
            </a:r>
            <a:r>
              <a:rPr lang="en-IN" b="1" dirty="0">
                <a:solidFill>
                  <a:schemeClr val="bg1"/>
                </a:solidFill>
              </a:rPr>
              <a:t>cream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2D7F663-A331-4B2C-9F75-8A91A64AB584}"/>
              </a:ext>
            </a:extLst>
          </p:cNvPr>
          <p:cNvSpPr/>
          <p:nvPr/>
        </p:nvSpPr>
        <p:spPr>
          <a:xfrm>
            <a:off x="4450199" y="3254823"/>
            <a:ext cx="1446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b="1" dirty="0">
                <a:solidFill>
                  <a:schemeClr val="bg1"/>
                </a:solidFill>
              </a:rPr>
              <a:t>Detergents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9B5F57-9BBE-40A4-BC55-E360367CE756}"/>
              </a:ext>
            </a:extLst>
          </p:cNvPr>
          <p:cNvSpPr/>
          <p:nvPr/>
        </p:nvSpPr>
        <p:spPr>
          <a:xfrm>
            <a:off x="2660648" y="4758133"/>
            <a:ext cx="2117561" cy="1044000"/>
          </a:xfrm>
          <a:prstGeom prst="rect">
            <a:avLst/>
          </a:prstGeom>
          <a:solidFill>
            <a:srgbClr val="649B3F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29757F6-BB6A-4B5F-9E60-1E931796B092}"/>
              </a:ext>
            </a:extLst>
          </p:cNvPr>
          <p:cNvSpPr/>
          <p:nvPr/>
        </p:nvSpPr>
        <p:spPr>
          <a:xfrm>
            <a:off x="5484454" y="4720355"/>
            <a:ext cx="2117561" cy="1044000"/>
          </a:xfrm>
          <a:prstGeom prst="rect">
            <a:avLst/>
          </a:prstGeom>
          <a:solidFill>
            <a:srgbClr val="649B3F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E3EBADB-2E59-483B-8FA6-3E9148BBFEC2}"/>
              </a:ext>
            </a:extLst>
          </p:cNvPr>
          <p:cNvSpPr/>
          <p:nvPr/>
        </p:nvSpPr>
        <p:spPr>
          <a:xfrm>
            <a:off x="3140602" y="5076576"/>
            <a:ext cx="1186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b="1" dirty="0">
                <a:solidFill>
                  <a:schemeClr val="bg1"/>
                </a:solidFill>
              </a:rPr>
              <a:t>Cookies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17AA4D5-DB18-4948-A129-0DBDD8A85C3D}"/>
              </a:ext>
            </a:extLst>
          </p:cNvPr>
          <p:cNvSpPr/>
          <p:nvPr/>
        </p:nvSpPr>
        <p:spPr>
          <a:xfrm>
            <a:off x="5979816" y="5043578"/>
            <a:ext cx="1186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Soap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485335A-CBAD-4C76-B397-87FABD2136E6}"/>
              </a:ext>
            </a:extLst>
          </p:cNvPr>
          <p:cNvSpPr/>
          <p:nvPr/>
        </p:nvSpPr>
        <p:spPr>
          <a:xfrm>
            <a:off x="6831885" y="1127286"/>
            <a:ext cx="2117561" cy="1044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119F770-2361-48AB-8C19-641AD14DFE9E}"/>
              </a:ext>
            </a:extLst>
          </p:cNvPr>
          <p:cNvSpPr/>
          <p:nvPr/>
        </p:nvSpPr>
        <p:spPr>
          <a:xfrm>
            <a:off x="9627116" y="1127287"/>
            <a:ext cx="2117561" cy="1044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74544EE-A420-4A5C-BFEF-EA3BD45A96F8}"/>
              </a:ext>
            </a:extLst>
          </p:cNvPr>
          <p:cNvSpPr/>
          <p:nvPr/>
        </p:nvSpPr>
        <p:spPr>
          <a:xfrm>
            <a:off x="7379361" y="1366899"/>
            <a:ext cx="1186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Instant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noodles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C195D14-E2D7-4888-AD4A-D1126D7CF2F2}"/>
              </a:ext>
            </a:extLst>
          </p:cNvPr>
          <p:cNvSpPr/>
          <p:nvPr/>
        </p:nvSpPr>
        <p:spPr>
          <a:xfrm>
            <a:off x="10120179" y="1452796"/>
            <a:ext cx="1306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Shampoo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54C45FC-953B-4EF4-992A-9D50723A3047}"/>
              </a:ext>
            </a:extLst>
          </p:cNvPr>
          <p:cNvSpPr/>
          <p:nvPr/>
        </p:nvSpPr>
        <p:spPr>
          <a:xfrm>
            <a:off x="6831885" y="2923821"/>
            <a:ext cx="2117561" cy="1044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F4A1B35-1665-4852-8AAF-9E874D04C791}"/>
              </a:ext>
            </a:extLst>
          </p:cNvPr>
          <p:cNvSpPr/>
          <p:nvPr/>
        </p:nvSpPr>
        <p:spPr>
          <a:xfrm>
            <a:off x="9627116" y="2923821"/>
            <a:ext cx="2117561" cy="1044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9419F0A-8CAC-4EA8-A253-E47D3463682D}"/>
              </a:ext>
            </a:extLst>
          </p:cNvPr>
          <p:cNvSpPr/>
          <p:nvPr/>
        </p:nvSpPr>
        <p:spPr>
          <a:xfrm>
            <a:off x="7444874" y="3242266"/>
            <a:ext cx="1186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Lipsticks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5EB9A6A-E6D6-46AB-8710-7CC3C29C96BE}"/>
              </a:ext>
            </a:extLst>
          </p:cNvPr>
          <p:cNvSpPr/>
          <p:nvPr/>
        </p:nvSpPr>
        <p:spPr>
          <a:xfrm>
            <a:off x="10024273" y="3261155"/>
            <a:ext cx="1323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Chocolate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D49A04B-5957-4C10-8BB6-8BB2CC502691}"/>
              </a:ext>
            </a:extLst>
          </p:cNvPr>
          <p:cNvSpPr/>
          <p:nvPr/>
        </p:nvSpPr>
        <p:spPr>
          <a:xfrm>
            <a:off x="8279685" y="4739243"/>
            <a:ext cx="2117561" cy="1044000"/>
          </a:xfrm>
          <a:prstGeom prst="rect">
            <a:avLst/>
          </a:prstGeom>
          <a:solidFill>
            <a:srgbClr val="649B3F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69F216C-09BF-4E32-A53E-B4A0C38AE1EE}"/>
              </a:ext>
            </a:extLst>
          </p:cNvPr>
          <p:cNvSpPr/>
          <p:nvPr/>
        </p:nvSpPr>
        <p:spPr>
          <a:xfrm>
            <a:off x="8745391" y="4938077"/>
            <a:ext cx="1374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Packaged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bread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pic>
        <p:nvPicPr>
          <p:cNvPr id="2" name="Picture 5">
            <a:hlinkClick r:id="rId4"/>
            <a:extLst>
              <a:ext uri="{FF2B5EF4-FFF2-40B4-BE49-F238E27FC236}">
                <a16:creationId xmlns:a16="http://schemas.microsoft.com/office/drawing/2014/main" id="{94222AD0-94D1-49DF-BB0F-70659C1A00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775" y="6502663"/>
            <a:ext cx="1087225" cy="35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32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5" grpId="0"/>
      <p:bldP spid="18" grpId="0"/>
      <p:bldP spid="20" grpId="0" animBg="1"/>
      <p:bldP spid="21" grpId="0" animBg="1"/>
      <p:bldP spid="25" grpId="0"/>
      <p:bldP spid="27" grpId="0"/>
      <p:bldP spid="30" grpId="0" animBg="1"/>
      <p:bldP spid="31" grpId="0" animBg="1"/>
      <p:bldP spid="35" grpId="0"/>
      <p:bldP spid="37" grpId="0"/>
      <p:bldP spid="39" grpId="0" animBg="1"/>
      <p:bldP spid="40" grpId="0" animBg="1"/>
      <p:bldP spid="41" grpId="0"/>
      <p:bldP spid="42" grpId="0"/>
      <p:bldP spid="43" grpId="0" animBg="1"/>
      <p:bldP spid="44" grpId="0" animBg="1"/>
      <p:bldP spid="45" grpId="0"/>
      <p:bldP spid="46" grpId="0"/>
      <p:bldP spid="47" grpId="0" animBg="1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FC53521-5ECB-4860-A467-6608AE02F41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05" y="134013"/>
            <a:ext cx="6479395" cy="66932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D89D4E-555C-4D2F-A97D-1C8C3B184997}"/>
              </a:ext>
            </a:extLst>
          </p:cNvPr>
          <p:cNvSpPr txBox="1"/>
          <p:nvPr/>
        </p:nvSpPr>
        <p:spPr>
          <a:xfrm>
            <a:off x="271370" y="69316"/>
            <a:ext cx="7853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itchFamily="2" charset="0"/>
              </a:rPr>
              <a:t>PALM OIL CONSUMPTION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2BA8C7B-F86E-487B-ABE9-14F4075477BF}"/>
              </a:ext>
            </a:extLst>
          </p:cNvPr>
          <p:cNvSpPr/>
          <p:nvPr/>
        </p:nvSpPr>
        <p:spPr>
          <a:xfrm>
            <a:off x="249306" y="2015824"/>
            <a:ext cx="6286500" cy="35848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BAA3FD-DB08-4917-999B-850CDBB2D65F}"/>
              </a:ext>
            </a:extLst>
          </p:cNvPr>
          <p:cNvSpPr txBox="1"/>
          <p:nvPr/>
        </p:nvSpPr>
        <p:spPr>
          <a:xfrm>
            <a:off x="271370" y="870584"/>
            <a:ext cx="5472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49B3F"/>
                </a:solidFill>
                <a:latin typeface="+mn-lt"/>
                <a:ea typeface="Roboto" pitchFamily="2" charset="0"/>
              </a:rPr>
              <a:t>IN INDIA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702BB8B-CFFA-4071-8804-0CF1E10947B5}"/>
              </a:ext>
            </a:extLst>
          </p:cNvPr>
          <p:cNvSpPr txBox="1">
            <a:spLocks/>
          </p:cNvSpPr>
          <p:nvPr/>
        </p:nvSpPr>
        <p:spPr>
          <a:xfrm>
            <a:off x="384938" y="2158698"/>
            <a:ext cx="5916679" cy="3299126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b="1" dirty="0"/>
              <a:t>Domestic consumption – 9.43 Million tones in 2020 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India's domestic production of 200,000 MTs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India is the world’s largest importer of palm oil (As per the Ministry of Commerce database, the quantity of palm oil imported in 2019 was 9.75 Million tones; valued at 5,422 Million USD)</a:t>
            </a: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CE076209-E966-481E-97F9-D36F6C3A8A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1039945"/>
              </p:ext>
            </p:extLst>
          </p:nvPr>
        </p:nvGraphicFramePr>
        <p:xfrm>
          <a:off x="8010609" y="870584"/>
          <a:ext cx="3526972" cy="2710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7D3AC4A4-9C5E-4979-AA96-CD4D0463D0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839765"/>
              </p:ext>
            </p:extLst>
          </p:nvPr>
        </p:nvGraphicFramePr>
        <p:xfrm>
          <a:off x="6861015" y="3469165"/>
          <a:ext cx="5018314" cy="2894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12F00823-051F-4160-B5FD-05221FB2FB78}"/>
              </a:ext>
            </a:extLst>
          </p:cNvPr>
          <p:cNvSpPr txBox="1"/>
          <p:nvPr/>
        </p:nvSpPr>
        <p:spPr>
          <a:xfrm>
            <a:off x="8343900" y="6304764"/>
            <a:ext cx="2673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000" dirty="0"/>
              <a:t>Source: Ministry of Commerce and Industry</a:t>
            </a:r>
          </a:p>
        </p:txBody>
      </p:sp>
      <p:pic>
        <p:nvPicPr>
          <p:cNvPr id="2" name="Picture 5">
            <a:hlinkClick r:id="rId6"/>
            <a:extLst>
              <a:ext uri="{FF2B5EF4-FFF2-40B4-BE49-F238E27FC236}">
                <a16:creationId xmlns:a16="http://schemas.microsoft.com/office/drawing/2014/main" id="{806534B7-9815-46B8-B81A-4DF3B97947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775" y="6502663"/>
            <a:ext cx="1087225" cy="35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42003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22B5-8323-4AD4-9845-20CDB01C5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" y="-80486"/>
            <a:ext cx="7296150" cy="1325563"/>
          </a:xfrm>
        </p:spPr>
        <p:txBody>
          <a:bodyPr/>
          <a:lstStyle/>
          <a:p>
            <a:r>
              <a:rPr lang="en-IN" dirty="0"/>
              <a:t>SECTORAL CONSUMPTION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EFC30DF-EC96-4A31-AD80-DEF48CF359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425257"/>
              </p:ext>
            </p:extLst>
          </p:nvPr>
        </p:nvGraphicFramePr>
        <p:xfrm>
          <a:off x="233680" y="1402081"/>
          <a:ext cx="4246880" cy="3687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5524CB36-FE57-4296-98D3-B9E3372753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482158"/>
              </p:ext>
            </p:extLst>
          </p:nvPr>
        </p:nvGraphicFramePr>
        <p:xfrm>
          <a:off x="7325360" y="538957"/>
          <a:ext cx="4540884" cy="3077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B88C7660-4068-4AF4-8DAD-BEFB9C8329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871300"/>
              </p:ext>
            </p:extLst>
          </p:nvPr>
        </p:nvGraphicFramePr>
        <p:xfrm>
          <a:off x="2631440" y="3212941"/>
          <a:ext cx="8092440" cy="3802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3226AE15-4B27-4E19-A231-3DDF3AB5AD22}"/>
              </a:ext>
            </a:extLst>
          </p:cNvPr>
          <p:cNvSpPr txBox="1"/>
          <p:nvPr/>
        </p:nvSpPr>
        <p:spPr>
          <a:xfrm>
            <a:off x="-2650857" y="6611779"/>
            <a:ext cx="85468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000" dirty="0"/>
              <a:t>Source: </a:t>
            </a:r>
            <a:r>
              <a:rPr lang="en-IN" sz="1000" dirty="0" err="1"/>
              <a:t>TransGraph</a:t>
            </a:r>
            <a:endParaRPr lang="en-IN" sz="1000" dirty="0"/>
          </a:p>
        </p:txBody>
      </p:sp>
      <p:pic>
        <p:nvPicPr>
          <p:cNvPr id="3" name="Picture 5">
            <a:hlinkClick r:id="rId5"/>
            <a:extLst>
              <a:ext uri="{FF2B5EF4-FFF2-40B4-BE49-F238E27FC236}">
                <a16:creationId xmlns:a16="http://schemas.microsoft.com/office/drawing/2014/main" id="{28A0E583-8063-48FE-9361-A63B165E4C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775" y="6502663"/>
            <a:ext cx="1087225" cy="35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42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4" grpId="0">
        <p:bldAsOne/>
      </p:bldGraphic>
      <p:bldGraphic spid="1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7D038EE4-CDD5-4F3E-B74A-F133DC75E364}"/>
              </a:ext>
            </a:extLst>
          </p:cNvPr>
          <p:cNvSpPr txBox="1"/>
          <p:nvPr/>
        </p:nvSpPr>
        <p:spPr>
          <a:xfrm>
            <a:off x="-152400" y="2139148"/>
            <a:ext cx="1714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1427163" algn="l"/>
              </a:tabLst>
            </a:pPr>
            <a:r>
              <a:rPr lang="en-US" sz="8800" b="1" dirty="0">
                <a:solidFill>
                  <a:schemeClr val="bg2"/>
                </a:solidFill>
                <a:latin typeface="Montserrat" panose="00000500000000000000" pitchFamily="50" charset="0"/>
                <a:ea typeface="Roboto" panose="02000000000000000000" pitchFamily="2" charset="0"/>
                <a:cs typeface="Aharoni" panose="020F0502020204030204" pitchFamily="34" charset="0"/>
              </a:rPr>
              <a:t>01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26CC472-F0AD-4FF0-AE62-E79E3F07AC94}"/>
              </a:ext>
            </a:extLst>
          </p:cNvPr>
          <p:cNvSpPr txBox="1"/>
          <p:nvPr/>
        </p:nvSpPr>
        <p:spPr>
          <a:xfrm>
            <a:off x="9736720" y="4909818"/>
            <a:ext cx="1714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1427163" algn="l"/>
              </a:tabLst>
            </a:pPr>
            <a:r>
              <a:rPr lang="en-US" sz="8800" b="1" dirty="0">
                <a:solidFill>
                  <a:schemeClr val="bg2"/>
                </a:solidFill>
                <a:latin typeface="Montserrat" panose="00000500000000000000" pitchFamily="50" charset="0"/>
                <a:ea typeface="Roboto" panose="02000000000000000000" pitchFamily="2" charset="0"/>
                <a:cs typeface="Aharoni" panose="020F0502020204030204" pitchFamily="34" charset="0"/>
              </a:rPr>
              <a:t>02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1A45E5-0C9A-4C72-9D6C-55C4B32C0FD8}"/>
              </a:ext>
            </a:extLst>
          </p:cNvPr>
          <p:cNvSpPr txBox="1"/>
          <p:nvPr/>
        </p:nvSpPr>
        <p:spPr>
          <a:xfrm>
            <a:off x="251211" y="304379"/>
            <a:ext cx="2457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/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j-ea"/>
                <a:cs typeface="Calibri" panose="020F0502020204030204" pitchFamily="34" charset="0"/>
              </a:rPr>
              <a:t>WE ARE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325E2F8-1330-4179-B50E-19B6CAD2E1C8}"/>
              </a:ext>
            </a:extLst>
          </p:cNvPr>
          <p:cNvSpPr txBox="1"/>
          <p:nvPr/>
        </p:nvSpPr>
        <p:spPr>
          <a:xfrm>
            <a:off x="155962" y="1117305"/>
            <a:ext cx="21776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Business-led, multi-stakeholder sustainability initiative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Promoting sustainable sourcing, trade and consumption of palm oil and its derivatives along the supply chain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Supported by global standards and leading sustainability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organisations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and businesses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E13D54B-C45C-4BEB-A9A7-79D2BA43547C}"/>
              </a:ext>
            </a:extLst>
          </p:cNvPr>
          <p:cNvSpPr txBox="1"/>
          <p:nvPr/>
        </p:nvSpPr>
        <p:spPr>
          <a:xfrm>
            <a:off x="8798052" y="1474508"/>
            <a:ext cx="2814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j-ea"/>
                <a:cs typeface="Calibri" panose="020F0502020204030204" pitchFamily="34" charset="0"/>
              </a:rPr>
              <a:t>WE BUILD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29AF9E5-95C1-4616-9FB6-53D725138969}"/>
              </a:ext>
            </a:extLst>
          </p:cNvPr>
          <p:cNvSpPr txBox="1"/>
          <p:nvPr/>
        </p:nvSpPr>
        <p:spPr>
          <a:xfrm>
            <a:off x="8573613" y="2243949"/>
            <a:ext cx="31992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Multisector industrial dialogue on sustainable palm oil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Sustainable trade partnerships that discuss challenges &amp; opportunities (principle of ‘shared responsibility’)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Dialogue for supportive policy, regulatory environment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Capacity on sustainable sourcing strategies and actions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2" name="Picture 5">
            <a:hlinkClick r:id="rId2"/>
            <a:extLst>
              <a:ext uri="{FF2B5EF4-FFF2-40B4-BE49-F238E27FC236}">
                <a16:creationId xmlns:a16="http://schemas.microsoft.com/office/drawing/2014/main" id="{401516C0-9488-42ED-8DE7-3BCDF52DE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775" y="6502663"/>
            <a:ext cx="1087225" cy="35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haldiram">
            <a:extLst>
              <a:ext uri="{FF2B5EF4-FFF2-40B4-BE49-F238E27FC236}">
                <a16:creationId xmlns:a16="http://schemas.microsoft.com/office/drawing/2014/main" id="{E74465B8-C36F-4A51-9542-7EB923E0C0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" t="29765" r="8549" b="21948"/>
          <a:stretch/>
        </p:blipFill>
        <p:spPr bwMode="auto">
          <a:xfrm>
            <a:off x="7243088" y="1103329"/>
            <a:ext cx="882535" cy="51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navbharata">
            <a:extLst>
              <a:ext uri="{FF2B5EF4-FFF2-40B4-BE49-F238E27FC236}">
                <a16:creationId xmlns:a16="http://schemas.microsoft.com/office/drawing/2014/main" id="{F1C0CDCB-A57F-4C1B-827F-9FE6F255B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95" b="39962"/>
          <a:stretch/>
        </p:blipFill>
        <p:spPr bwMode="auto">
          <a:xfrm>
            <a:off x="7069297" y="2379929"/>
            <a:ext cx="1287092" cy="27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AFA88BA-BD30-4C0E-A0D4-5E89A35F88E7}"/>
              </a:ext>
            </a:extLst>
          </p:cNvPr>
          <p:cNvGrpSpPr/>
          <p:nvPr/>
        </p:nvGrpSpPr>
        <p:grpSpPr>
          <a:xfrm>
            <a:off x="3069310" y="438150"/>
            <a:ext cx="4869852" cy="6043228"/>
            <a:chOff x="3069310" y="438150"/>
            <a:chExt cx="4869852" cy="604322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E16626-029F-4460-8C16-3B2A44253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1178" y="1554301"/>
              <a:ext cx="617496" cy="65691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2CD766-9FB9-4AE9-AD38-9F97C68523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54" b="20970"/>
            <a:stretch/>
          </p:blipFill>
          <p:spPr>
            <a:xfrm>
              <a:off x="6862956" y="3058764"/>
              <a:ext cx="917826" cy="387927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3879C60-9569-494D-A19D-6958FDCBB604}"/>
                </a:ext>
              </a:extLst>
            </p:cNvPr>
            <p:cNvSpPr/>
            <p:nvPr/>
          </p:nvSpPr>
          <p:spPr>
            <a:xfrm>
              <a:off x="3069310" y="438150"/>
              <a:ext cx="1493165" cy="25717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1200" b="1" dirty="0">
                  <a:solidFill>
                    <a:srgbClr val="548235"/>
                  </a:solidFill>
                </a:rPr>
                <a:t>PRIMARY MEMBERS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7815963-1A1C-4C05-8058-98437B0A5DD7}"/>
                </a:ext>
              </a:extLst>
            </p:cNvPr>
            <p:cNvSpPr/>
            <p:nvPr/>
          </p:nvSpPr>
          <p:spPr>
            <a:xfrm>
              <a:off x="3170574" y="3825134"/>
              <a:ext cx="1772316" cy="25717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1200" b="1" dirty="0">
                  <a:solidFill>
                    <a:srgbClr val="548235"/>
                  </a:solidFill>
                </a:rPr>
                <a:t>AFFILIATED MEMBER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B6FBA84-B84A-47E1-96A1-494B9EEF2C28}"/>
                </a:ext>
              </a:extLst>
            </p:cNvPr>
            <p:cNvSpPr/>
            <p:nvPr/>
          </p:nvSpPr>
          <p:spPr>
            <a:xfrm>
              <a:off x="3192372" y="4357003"/>
              <a:ext cx="1772316" cy="25717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1200" b="1" dirty="0">
                  <a:solidFill>
                    <a:srgbClr val="548235"/>
                  </a:solidFill>
                </a:rPr>
                <a:t>STEERING COMMITTEE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869B42-B01D-4E96-94E5-CB38B8BF46DC}"/>
                </a:ext>
              </a:extLst>
            </p:cNvPr>
            <p:cNvSpPr/>
            <p:nvPr/>
          </p:nvSpPr>
          <p:spPr>
            <a:xfrm>
              <a:off x="3192372" y="6140508"/>
              <a:ext cx="1772316" cy="25717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1200" b="1" dirty="0">
                  <a:solidFill>
                    <a:srgbClr val="548235"/>
                  </a:solidFill>
                </a:rPr>
                <a:t>SECRETARIAT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899CED2-7D8E-4887-A7DC-F699D4FFC8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61" t="40565" r="7884" b="40712"/>
            <a:stretch/>
          </p:blipFill>
          <p:spPr>
            <a:xfrm>
              <a:off x="3107168" y="828676"/>
              <a:ext cx="1241596" cy="28433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6B42F34-771E-4790-8D13-A472533FE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61" t="40565" r="7884" b="40712"/>
            <a:stretch/>
          </p:blipFill>
          <p:spPr>
            <a:xfrm>
              <a:off x="3320883" y="4716886"/>
              <a:ext cx="1241596" cy="284335"/>
            </a:xfrm>
            <a:prstGeom prst="rect">
              <a:avLst/>
            </a:prstGeom>
          </p:spPr>
        </p:pic>
        <p:pic>
          <p:nvPicPr>
            <p:cNvPr id="1026" name="Picture 2" descr="cdp">
              <a:extLst>
                <a:ext uri="{FF2B5EF4-FFF2-40B4-BE49-F238E27FC236}">
                  <a16:creationId xmlns:a16="http://schemas.microsoft.com/office/drawing/2014/main" id="{DBB4F8C0-7A68-4B2A-B2E8-8A460CDF58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765" b="28839"/>
            <a:stretch/>
          </p:blipFill>
          <p:spPr bwMode="auto">
            <a:xfrm>
              <a:off x="4495301" y="723378"/>
              <a:ext cx="938773" cy="388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olgate">
              <a:extLst>
                <a:ext uri="{FF2B5EF4-FFF2-40B4-BE49-F238E27FC236}">
                  <a16:creationId xmlns:a16="http://schemas.microsoft.com/office/drawing/2014/main" id="{30BF3251-2AEE-4746-B3CA-8D106D715B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55" b="21948"/>
            <a:stretch/>
          </p:blipFill>
          <p:spPr bwMode="auto">
            <a:xfrm>
              <a:off x="5599369" y="626718"/>
              <a:ext cx="1005338" cy="521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ecube industries">
              <a:extLst>
                <a:ext uri="{FF2B5EF4-FFF2-40B4-BE49-F238E27FC236}">
                  <a16:creationId xmlns:a16="http://schemas.microsoft.com/office/drawing/2014/main" id="{DF0682D1-7C7A-489A-8922-9266CA425A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381" b="28506"/>
            <a:stretch/>
          </p:blipFill>
          <p:spPr bwMode="auto">
            <a:xfrm>
              <a:off x="6748537" y="704811"/>
              <a:ext cx="1190625" cy="489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ferrore">
              <a:extLst>
                <a:ext uri="{FF2B5EF4-FFF2-40B4-BE49-F238E27FC236}">
                  <a16:creationId xmlns:a16="http://schemas.microsoft.com/office/drawing/2014/main" id="{797AD60C-6F4F-4086-AC7A-00683AC38D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01" b="40712"/>
            <a:stretch/>
          </p:blipFill>
          <p:spPr bwMode="auto">
            <a:xfrm>
              <a:off x="3284460" y="1308551"/>
              <a:ext cx="1204149" cy="262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galaxy">
              <a:extLst>
                <a:ext uri="{FF2B5EF4-FFF2-40B4-BE49-F238E27FC236}">
                  <a16:creationId xmlns:a16="http://schemas.microsoft.com/office/drawing/2014/main" id="{2B296FD5-AAF1-4C40-AE7A-178725D979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68" b="25949"/>
            <a:stretch/>
          </p:blipFill>
          <p:spPr bwMode="auto">
            <a:xfrm>
              <a:off x="4747579" y="1200048"/>
              <a:ext cx="890653" cy="422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GAR_Agribusiness_and_Food">
              <a:extLst>
                <a:ext uri="{FF2B5EF4-FFF2-40B4-BE49-F238E27FC236}">
                  <a16:creationId xmlns:a16="http://schemas.microsoft.com/office/drawing/2014/main" id="{15749F34-9535-4639-B061-414D68AF0C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884" b="35018"/>
            <a:stretch/>
          </p:blipFill>
          <p:spPr bwMode="auto">
            <a:xfrm>
              <a:off x="5839462" y="1162300"/>
              <a:ext cx="1288948" cy="426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hsbc">
              <a:extLst>
                <a:ext uri="{FF2B5EF4-FFF2-40B4-BE49-F238E27FC236}">
                  <a16:creationId xmlns:a16="http://schemas.microsoft.com/office/drawing/2014/main" id="{03497E66-647E-4024-B6F4-DFFCAFB0EA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743" b="37406"/>
            <a:stretch/>
          </p:blipFill>
          <p:spPr bwMode="auto">
            <a:xfrm>
              <a:off x="3280688" y="1854355"/>
              <a:ext cx="1206781" cy="299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hul">
              <a:extLst>
                <a:ext uri="{FF2B5EF4-FFF2-40B4-BE49-F238E27FC236}">
                  <a16:creationId xmlns:a16="http://schemas.microsoft.com/office/drawing/2014/main" id="{1453F904-F7D3-4B33-9185-3678A80EB1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46" b="30903"/>
            <a:stretch/>
          </p:blipFill>
          <p:spPr bwMode="auto">
            <a:xfrm>
              <a:off x="4609740" y="1662748"/>
              <a:ext cx="1279115" cy="525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idh">
              <a:extLst>
                <a:ext uri="{FF2B5EF4-FFF2-40B4-BE49-F238E27FC236}">
                  <a16:creationId xmlns:a16="http://schemas.microsoft.com/office/drawing/2014/main" id="{341AF9F2-F754-494C-A25B-3129DFEF15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585" b="28506"/>
            <a:stretch/>
          </p:blipFill>
          <p:spPr bwMode="auto">
            <a:xfrm>
              <a:off x="5864637" y="1714750"/>
              <a:ext cx="1275255" cy="406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loreal">
              <a:extLst>
                <a:ext uri="{FF2B5EF4-FFF2-40B4-BE49-F238E27FC236}">
                  <a16:creationId xmlns:a16="http://schemas.microsoft.com/office/drawing/2014/main" id="{98CFD709-AE00-4034-B415-2D956D2C16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11" t="36782" r="13664" b="27600"/>
            <a:stretch/>
          </p:blipFill>
          <p:spPr bwMode="auto">
            <a:xfrm>
              <a:off x="3447805" y="2358090"/>
              <a:ext cx="772010" cy="396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manorama industries">
              <a:extLst>
                <a:ext uri="{FF2B5EF4-FFF2-40B4-BE49-F238E27FC236}">
                  <a16:creationId xmlns:a16="http://schemas.microsoft.com/office/drawing/2014/main" id="{3C8013D0-1690-46FD-824A-8FF8BFFC10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20" b="33794"/>
            <a:stretch/>
          </p:blipFill>
          <p:spPr bwMode="auto">
            <a:xfrm>
              <a:off x="4427922" y="2343094"/>
              <a:ext cx="1190625" cy="364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kcn">
              <a:extLst>
                <a:ext uri="{FF2B5EF4-FFF2-40B4-BE49-F238E27FC236}">
                  <a16:creationId xmlns:a16="http://schemas.microsoft.com/office/drawing/2014/main" id="{222866C0-C990-4F7B-98A6-70B363AAA1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89" b="28523"/>
            <a:stretch/>
          </p:blipFill>
          <p:spPr bwMode="auto">
            <a:xfrm>
              <a:off x="5706294" y="2149361"/>
              <a:ext cx="1275256" cy="592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30" descr="prectector">
              <a:extLst>
                <a:ext uri="{FF2B5EF4-FFF2-40B4-BE49-F238E27FC236}">
                  <a16:creationId xmlns:a16="http://schemas.microsoft.com/office/drawing/2014/main" id="{8C56E366-DE2E-4CCB-8219-79CD954462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60" t="25688" r="21282" b="18578"/>
            <a:stretch/>
          </p:blipFill>
          <p:spPr bwMode="auto">
            <a:xfrm>
              <a:off x="3764987" y="3080227"/>
              <a:ext cx="514954" cy="478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6" name="Picture 32" descr="rabobank">
              <a:extLst>
                <a:ext uri="{FF2B5EF4-FFF2-40B4-BE49-F238E27FC236}">
                  <a16:creationId xmlns:a16="http://schemas.microsoft.com/office/drawing/2014/main" id="{BA364D58-1A95-4C35-ABAC-BA1E625DD9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70" t="15968" r="15547" b="17159"/>
            <a:stretch/>
          </p:blipFill>
          <p:spPr bwMode="auto">
            <a:xfrm>
              <a:off x="4731871" y="2944754"/>
              <a:ext cx="534195" cy="584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8" name="Picture 34" descr="loreal">
              <a:extLst>
                <a:ext uri="{FF2B5EF4-FFF2-40B4-BE49-F238E27FC236}">
                  <a16:creationId xmlns:a16="http://schemas.microsoft.com/office/drawing/2014/main" id="{BF72C0A3-0D91-43EE-A9E2-4BB7BEE451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7" t="17466" r="12080" b="15983"/>
            <a:stretch/>
          </p:blipFill>
          <p:spPr bwMode="auto">
            <a:xfrm>
              <a:off x="5846591" y="2993445"/>
              <a:ext cx="569196" cy="54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0" name="Picture 36">
              <a:extLst>
                <a:ext uri="{FF2B5EF4-FFF2-40B4-BE49-F238E27FC236}">
                  <a16:creationId xmlns:a16="http://schemas.microsoft.com/office/drawing/2014/main" id="{472BBD48-7B70-43FD-AEAE-4EA1ABC75B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741" b="21948"/>
            <a:stretch/>
          </p:blipFill>
          <p:spPr bwMode="auto">
            <a:xfrm>
              <a:off x="5099601" y="3674242"/>
              <a:ext cx="953955" cy="537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8" descr="hul">
              <a:extLst>
                <a:ext uri="{FF2B5EF4-FFF2-40B4-BE49-F238E27FC236}">
                  <a16:creationId xmlns:a16="http://schemas.microsoft.com/office/drawing/2014/main" id="{A632AFC2-885E-4F1E-800A-2E8E04B955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46" b="30903"/>
            <a:stretch/>
          </p:blipFill>
          <p:spPr bwMode="auto">
            <a:xfrm>
              <a:off x="3298367" y="5179095"/>
              <a:ext cx="1279115" cy="525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0" descr="idh">
              <a:extLst>
                <a:ext uri="{FF2B5EF4-FFF2-40B4-BE49-F238E27FC236}">
                  <a16:creationId xmlns:a16="http://schemas.microsoft.com/office/drawing/2014/main" id="{7C7E4D1B-1606-40CE-A5BB-8D35AF1643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585" b="28506"/>
            <a:stretch/>
          </p:blipFill>
          <p:spPr bwMode="auto">
            <a:xfrm>
              <a:off x="4613600" y="4660141"/>
              <a:ext cx="1275255" cy="406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2" name="Picture 38" descr="ispoc">
              <a:extLst>
                <a:ext uri="{FF2B5EF4-FFF2-40B4-BE49-F238E27FC236}">
                  <a16:creationId xmlns:a16="http://schemas.microsoft.com/office/drawing/2014/main" id="{3588CF19-9460-4A6F-98EE-0EA5A1ABC0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240" y="5991874"/>
              <a:ext cx="863657" cy="489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38" descr="ispoc">
              <a:extLst>
                <a:ext uri="{FF2B5EF4-FFF2-40B4-BE49-F238E27FC236}">
                  <a16:creationId xmlns:a16="http://schemas.microsoft.com/office/drawing/2014/main" id="{BE8DCF0F-324B-45BA-B142-05BF2E179A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342" y="5166636"/>
              <a:ext cx="863657" cy="489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4" name="Picture 40" descr="ispoc">
              <a:extLst>
                <a:ext uri="{FF2B5EF4-FFF2-40B4-BE49-F238E27FC236}">
                  <a16:creationId xmlns:a16="http://schemas.microsoft.com/office/drawing/2014/main" id="{6C570A11-0773-4AAC-A666-E76E8AF54A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9729" y="4527029"/>
              <a:ext cx="744978" cy="751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6" name="Picture 42" descr="ispoc">
              <a:extLst>
                <a:ext uri="{FF2B5EF4-FFF2-40B4-BE49-F238E27FC236}">
                  <a16:creationId xmlns:a16="http://schemas.microsoft.com/office/drawing/2014/main" id="{F318065D-ED4B-4961-A68E-3A2ADEDC90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0397" y="4623240"/>
              <a:ext cx="1166906" cy="471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BFFE7F3-B923-46F9-B39C-E7B246D63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1915" y="5239915"/>
              <a:ext cx="936677" cy="562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415624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E5F1A951-9E59-4939-AB3A-8E93185EF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7" t="8854"/>
          <a:stretch/>
        </p:blipFill>
        <p:spPr>
          <a:xfrm>
            <a:off x="2295526" y="1283792"/>
            <a:ext cx="8362950" cy="52956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9C2F70-9933-42A5-9970-6DDEBCB25B09}"/>
              </a:ext>
            </a:extLst>
          </p:cNvPr>
          <p:cNvSpPr txBox="1"/>
          <p:nvPr/>
        </p:nvSpPr>
        <p:spPr bwMode="auto">
          <a:xfrm>
            <a:off x="514347" y="514351"/>
            <a:ext cx="89820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Calibri" panose="020F0502020204030204" pitchFamily="34" charset="0"/>
              </a:rPr>
              <a:t>GOVERNANCE STRUCTURE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2" y="0"/>
            <a:ext cx="6096003" cy="6858000"/>
            <a:chOff x="3342500" y="1992289"/>
            <a:chExt cx="6096003" cy="6858000"/>
          </a:xfrm>
          <a:solidFill>
            <a:srgbClr val="70AD47"/>
          </a:solidFill>
        </p:grpSpPr>
        <p:sp>
          <p:nvSpPr>
            <p:cNvPr id="5" name="Rectangle 4"/>
            <p:cNvSpPr/>
            <p:nvPr/>
          </p:nvSpPr>
          <p:spPr>
            <a:xfrm>
              <a:off x="3342502" y="2314663"/>
              <a:ext cx="476249" cy="65356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6133326" y="-798537"/>
              <a:ext cx="514351" cy="60960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5">
            <a:hlinkClick r:id="rId3"/>
            <a:extLst>
              <a:ext uri="{FF2B5EF4-FFF2-40B4-BE49-F238E27FC236}">
                <a16:creationId xmlns:a16="http://schemas.microsoft.com/office/drawing/2014/main" id="{D11220C8-21A6-4D22-9709-2BECD4330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775" y="6502663"/>
            <a:ext cx="1087225" cy="35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301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A25E657D-7432-4749-B73A-89EE764B46E6}"/>
              </a:ext>
            </a:extLst>
          </p:cNvPr>
          <p:cNvSpPr/>
          <p:nvPr/>
        </p:nvSpPr>
        <p:spPr>
          <a:xfrm>
            <a:off x="0" y="0"/>
            <a:ext cx="742950" cy="1314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8C86F3-2064-4F14-AE80-9FC5EF9BB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23" y="98916"/>
            <a:ext cx="5067352" cy="1116617"/>
          </a:xfrm>
        </p:spPr>
        <p:txBody>
          <a:bodyPr/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WORKING GROUPS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518CEF-E05C-4CE3-B108-EDBE1B7226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629" y="1558082"/>
            <a:ext cx="623486" cy="4126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E09FD8-F2D8-4E24-A908-20484D9569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0" b="23144"/>
          <a:stretch/>
        </p:blipFill>
        <p:spPr>
          <a:xfrm>
            <a:off x="9690086" y="1514392"/>
            <a:ext cx="1268051" cy="44610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1806693B-52CD-4224-9BDB-1420347AA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7251" y="2085951"/>
            <a:ext cx="1696965" cy="38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66E20E-7094-4343-83B0-EEC9ED2D4D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887" y="2042818"/>
            <a:ext cx="1063428" cy="4161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45F63E-A503-464B-B7A3-7FD0CDF3D1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2" b="27297"/>
          <a:stretch/>
        </p:blipFill>
        <p:spPr>
          <a:xfrm>
            <a:off x="9327472" y="2555365"/>
            <a:ext cx="1311901" cy="4365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31BAF4-06BB-49BD-8A27-E6BD699EA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56636" y="2063613"/>
            <a:ext cx="507682" cy="495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A7ED82A5-44D0-4061-A87C-BC0B6473DFC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7276"/>
          <a:stretch/>
        </p:blipFill>
        <p:spPr>
          <a:xfrm>
            <a:off x="9678328" y="2067726"/>
            <a:ext cx="1177139" cy="4416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DA4868-D68C-4D00-8787-21CB771B15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230" y="3328192"/>
            <a:ext cx="1059531" cy="381559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AFB3C84F-C595-4B87-BC3C-1A60B1B3D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07408" y="3720035"/>
            <a:ext cx="1165382" cy="5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B27FED-4B90-40F8-8088-F81F4A08409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45490" b="16133"/>
          <a:stretch/>
        </p:blipFill>
        <p:spPr>
          <a:xfrm>
            <a:off x="8918531" y="3850830"/>
            <a:ext cx="1519593" cy="3758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6E6B13-D4CB-4DF8-85B3-AAAB3E03898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27058" b="7783"/>
          <a:stretch/>
        </p:blipFill>
        <p:spPr>
          <a:xfrm>
            <a:off x="9337523" y="4216613"/>
            <a:ext cx="780599" cy="4303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10D650-5E6E-41CB-A314-088A9380EB1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36947" b="16455"/>
          <a:stretch/>
        </p:blipFill>
        <p:spPr>
          <a:xfrm>
            <a:off x="7479503" y="3865059"/>
            <a:ext cx="1368734" cy="4320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EB0C20-E1E6-47C7-9E0E-6762925F47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30" y="4776720"/>
            <a:ext cx="1150935" cy="524043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726BFAFE-01CB-4822-BB1B-34826E59E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08259" y="5370750"/>
            <a:ext cx="1572085" cy="35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33D73A-5310-46BC-8053-7A006B5C75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2" b="27297"/>
          <a:stretch/>
        </p:blipFill>
        <p:spPr>
          <a:xfrm>
            <a:off x="7475018" y="5291222"/>
            <a:ext cx="1163060" cy="3870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68BE6FC-F387-4325-8C60-16F78104A36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27058" b="7783"/>
          <a:stretch/>
        </p:blipFill>
        <p:spPr>
          <a:xfrm>
            <a:off x="10005774" y="5828140"/>
            <a:ext cx="713328" cy="3932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CB9017-CFCE-4F1E-BC67-557D1930A4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800" y="5343608"/>
            <a:ext cx="1059436" cy="4145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CCD5829-9460-4B0D-AA13-D340DA5AEACA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7970" b="1"/>
          <a:stretch/>
        </p:blipFill>
        <p:spPr>
          <a:xfrm>
            <a:off x="8844336" y="5755407"/>
            <a:ext cx="1030309" cy="616523"/>
          </a:xfrm>
          <a:prstGeom prst="rect">
            <a:avLst/>
          </a:prstGeom>
        </p:spPr>
      </p:pic>
      <p:pic>
        <p:nvPicPr>
          <p:cNvPr id="23" name="Picture 22" descr="2018_PGlogo.png">
            <a:extLst>
              <a:ext uri="{FF2B5EF4-FFF2-40B4-BE49-F238E27FC236}">
                <a16:creationId xmlns:a16="http://schemas.microsoft.com/office/drawing/2014/main" id="{A89D692F-5A56-41A0-96C3-BF0D550C2331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846750" y="5750644"/>
            <a:ext cx="634508" cy="5189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70881E1-59A7-4C5B-8559-7FE64801E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9239230" y="6396912"/>
            <a:ext cx="1324309" cy="29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F235E867-A41B-4B93-8BF9-E3199DA0D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48" y="6341995"/>
            <a:ext cx="780600" cy="3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CA802A-D7CB-4C73-A95F-91E1DD78A77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45660" y="5785648"/>
            <a:ext cx="880951" cy="44897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55EC875-A7DA-45A6-8181-A6B19871E3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822" y="3261395"/>
            <a:ext cx="623486" cy="412676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31E3F4DB-C990-48E0-A0BF-CCBE620EA64C}"/>
              </a:ext>
            </a:extLst>
          </p:cNvPr>
          <p:cNvGrpSpPr/>
          <p:nvPr/>
        </p:nvGrpSpPr>
        <p:grpSpPr>
          <a:xfrm>
            <a:off x="290538" y="1652528"/>
            <a:ext cx="5144220" cy="1368000"/>
            <a:chOff x="290538" y="1652528"/>
            <a:chExt cx="5144220" cy="1368000"/>
          </a:xfrm>
        </p:grpSpPr>
        <p:sp>
          <p:nvSpPr>
            <p:cNvPr id="34" name="Right Arrow 29">
              <a:extLst>
                <a:ext uri="{FF2B5EF4-FFF2-40B4-BE49-F238E27FC236}">
                  <a16:creationId xmlns:a16="http://schemas.microsoft.com/office/drawing/2014/main" id="{BDC8C9F6-0F46-4DEE-BB61-7E7244801394}"/>
                </a:ext>
              </a:extLst>
            </p:cNvPr>
            <p:cNvSpPr/>
            <p:nvPr/>
          </p:nvSpPr>
          <p:spPr>
            <a:xfrm>
              <a:off x="290538" y="1652528"/>
              <a:ext cx="5144220" cy="1368000"/>
            </a:xfrm>
            <a:prstGeom prst="rightArrow">
              <a:avLst>
                <a:gd name="adj1" fmla="val 75910"/>
                <a:gd name="adj2" fmla="val 50000"/>
              </a:avLst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915E8C2-E52F-4F39-9903-D29C2EA01FF6}"/>
                </a:ext>
              </a:extLst>
            </p:cNvPr>
            <p:cNvSpPr/>
            <p:nvPr/>
          </p:nvSpPr>
          <p:spPr>
            <a:xfrm>
              <a:off x="290538" y="1986168"/>
              <a:ext cx="506624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5C8E3A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Montserrat" charset="0"/>
                </a:rPr>
                <a:t>GOVERNMENT POLICY</a:t>
              </a:r>
              <a:endParaRPr lang="en-US" sz="5400" dirty="0">
                <a:solidFill>
                  <a:srgbClr val="5C8E3A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D895EFA-052F-4386-AE75-DE81848DBB52}"/>
              </a:ext>
            </a:extLst>
          </p:cNvPr>
          <p:cNvGrpSpPr/>
          <p:nvPr/>
        </p:nvGrpSpPr>
        <p:grpSpPr>
          <a:xfrm>
            <a:off x="320292" y="3166830"/>
            <a:ext cx="5109003" cy="1368000"/>
            <a:chOff x="320292" y="3166830"/>
            <a:chExt cx="5109003" cy="1368000"/>
          </a:xfrm>
        </p:grpSpPr>
        <p:sp>
          <p:nvSpPr>
            <p:cNvPr id="38" name="Right Arrow 29">
              <a:extLst>
                <a:ext uri="{FF2B5EF4-FFF2-40B4-BE49-F238E27FC236}">
                  <a16:creationId xmlns:a16="http://schemas.microsoft.com/office/drawing/2014/main" id="{E6C1E2F4-9D11-467A-93F0-6B713085BF7F}"/>
                </a:ext>
              </a:extLst>
            </p:cNvPr>
            <p:cNvSpPr/>
            <p:nvPr/>
          </p:nvSpPr>
          <p:spPr>
            <a:xfrm>
              <a:off x="320293" y="3166830"/>
              <a:ext cx="5109002" cy="1368000"/>
            </a:xfrm>
            <a:prstGeom prst="rightArrow">
              <a:avLst>
                <a:gd name="adj1" fmla="val 75910"/>
                <a:gd name="adj2" fmla="val 50000"/>
              </a:avLst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32287F7-4DD8-499B-A8DA-F6FFB3B98710}"/>
                </a:ext>
              </a:extLst>
            </p:cNvPr>
            <p:cNvSpPr/>
            <p:nvPr/>
          </p:nvSpPr>
          <p:spPr>
            <a:xfrm>
              <a:off x="320292" y="3513172"/>
              <a:ext cx="40286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5C8E3A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Montserrat" charset="0"/>
                </a:rPr>
                <a:t>SUPPLY CHAIN</a:t>
              </a:r>
              <a:endParaRPr lang="en-US" sz="5400" dirty="0">
                <a:solidFill>
                  <a:srgbClr val="5C8E3A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9627BD4-C11F-4CC8-B5F5-C65400B1F332}"/>
              </a:ext>
            </a:extLst>
          </p:cNvPr>
          <p:cNvGrpSpPr/>
          <p:nvPr/>
        </p:nvGrpSpPr>
        <p:grpSpPr>
          <a:xfrm>
            <a:off x="320292" y="4853427"/>
            <a:ext cx="5109003" cy="1368000"/>
            <a:chOff x="320292" y="4853427"/>
            <a:chExt cx="5109003" cy="1368000"/>
          </a:xfrm>
        </p:grpSpPr>
        <p:sp>
          <p:nvSpPr>
            <p:cNvPr id="42" name="Right Arrow 29">
              <a:extLst>
                <a:ext uri="{FF2B5EF4-FFF2-40B4-BE49-F238E27FC236}">
                  <a16:creationId xmlns:a16="http://schemas.microsoft.com/office/drawing/2014/main" id="{A2F3D407-F7A3-45ED-9E45-02086B6A0345}"/>
                </a:ext>
              </a:extLst>
            </p:cNvPr>
            <p:cNvSpPr/>
            <p:nvPr/>
          </p:nvSpPr>
          <p:spPr>
            <a:xfrm>
              <a:off x="320292" y="4853427"/>
              <a:ext cx="5109003" cy="1368000"/>
            </a:xfrm>
            <a:prstGeom prst="rightArrow">
              <a:avLst>
                <a:gd name="adj1" fmla="val 75910"/>
                <a:gd name="adj2" fmla="val 50000"/>
              </a:avLst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45F39AC-6A5A-43DE-9A2A-5F12F74E4F13}"/>
                </a:ext>
              </a:extLst>
            </p:cNvPr>
            <p:cNvSpPr/>
            <p:nvPr/>
          </p:nvSpPr>
          <p:spPr>
            <a:xfrm>
              <a:off x="419210" y="5139317"/>
              <a:ext cx="31580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5C8E3A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Montserrat" charset="0"/>
                </a:rPr>
                <a:t>END USERS</a:t>
              </a:r>
              <a:endParaRPr lang="en-US" sz="5400" dirty="0">
                <a:solidFill>
                  <a:srgbClr val="5C8E3A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endParaRPr>
            </a:p>
          </p:txBody>
        </p:sp>
      </p:grpSp>
      <p:pic>
        <p:nvPicPr>
          <p:cNvPr id="3" name="Picture 5">
            <a:hlinkClick r:id="rId20"/>
            <a:extLst>
              <a:ext uri="{FF2B5EF4-FFF2-40B4-BE49-F238E27FC236}">
                <a16:creationId xmlns:a16="http://schemas.microsoft.com/office/drawing/2014/main" id="{38E6DB6A-573C-4DB6-84EC-749BFA80DBB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775" y="6502663"/>
            <a:ext cx="1087225" cy="35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8E39780-81FD-474C-93A1-0620C1B63DC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341" y="2561129"/>
            <a:ext cx="525142" cy="55866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FCC1581-4CFF-4CD4-871B-4141740B75FF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4" b="20970"/>
          <a:stretch/>
        </p:blipFill>
        <p:spPr>
          <a:xfrm>
            <a:off x="10817627" y="2578420"/>
            <a:ext cx="917826" cy="387927"/>
          </a:xfrm>
          <a:prstGeom prst="rect">
            <a:avLst/>
          </a:prstGeom>
        </p:spPr>
      </p:pic>
      <p:pic>
        <p:nvPicPr>
          <p:cNvPr id="41" name="Picture 12" descr="GAR_Agribusiness_and_Food">
            <a:extLst>
              <a:ext uri="{FF2B5EF4-FFF2-40B4-BE49-F238E27FC236}">
                <a16:creationId xmlns:a16="http://schemas.microsoft.com/office/drawing/2014/main" id="{C66A1F4E-F146-4B1E-91BC-5E08AD216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84" b="35018"/>
          <a:stretch/>
        </p:blipFill>
        <p:spPr bwMode="auto">
          <a:xfrm>
            <a:off x="10519530" y="3185677"/>
            <a:ext cx="1288948" cy="42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6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7AB8B53-D201-4881-A91E-CE7ACA543CC3}"/>
              </a:ext>
            </a:extLst>
          </p:cNvPr>
          <p:cNvSpPr/>
          <p:nvPr/>
        </p:nvSpPr>
        <p:spPr>
          <a:xfrm>
            <a:off x="2497650" y="3011965"/>
            <a:ext cx="216000" cy="314597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2FB39B-996B-4D63-A424-0660336174C9}"/>
              </a:ext>
            </a:extLst>
          </p:cNvPr>
          <p:cNvSpPr txBox="1"/>
          <p:nvPr/>
        </p:nvSpPr>
        <p:spPr>
          <a:xfrm>
            <a:off x="980725" y="3228945"/>
            <a:ext cx="1305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2"/>
                </a:solidFill>
                <a:latin typeface="Montserrat Black" panose="00000A00000000000000" pitchFamily="50" charset="0"/>
                <a:ea typeface="Roboto" pitchFamily="2" charset="0"/>
              </a:rPr>
              <a:t>2018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134410-F0FD-45E3-A60F-56884B93C7A5}"/>
              </a:ext>
            </a:extLst>
          </p:cNvPr>
          <p:cNvSpPr txBox="1"/>
          <p:nvPr/>
        </p:nvSpPr>
        <p:spPr>
          <a:xfrm>
            <a:off x="176982" y="3629055"/>
            <a:ext cx="2107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ea typeface="Roboto" pitchFamily="2" charset="0"/>
              </a:rPr>
              <a:t>SEPTEMBER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5F3E18-4D06-401F-8628-34BE7A2DB3E1}"/>
              </a:ext>
            </a:extLst>
          </p:cNvPr>
          <p:cNvSpPr/>
          <p:nvPr/>
        </p:nvSpPr>
        <p:spPr>
          <a:xfrm>
            <a:off x="8350123" y="3011965"/>
            <a:ext cx="216000" cy="314597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4C6A04-6D1B-4D61-B7B6-C249954AFD8A}"/>
              </a:ext>
            </a:extLst>
          </p:cNvPr>
          <p:cNvSpPr txBox="1"/>
          <p:nvPr/>
        </p:nvSpPr>
        <p:spPr>
          <a:xfrm>
            <a:off x="6833198" y="3228945"/>
            <a:ext cx="1305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2"/>
                </a:solidFill>
                <a:latin typeface="Montserrat Black" panose="00000A00000000000000" pitchFamily="50" charset="0"/>
                <a:ea typeface="Roboto" pitchFamily="2" charset="0"/>
              </a:rPr>
              <a:t>2019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25837E-70AE-481E-AE6A-C0ABEE588ACB}"/>
              </a:ext>
            </a:extLst>
          </p:cNvPr>
          <p:cNvSpPr txBox="1"/>
          <p:nvPr/>
        </p:nvSpPr>
        <p:spPr>
          <a:xfrm>
            <a:off x="8777608" y="3228945"/>
            <a:ext cx="2811418" cy="2797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4000" dirty="0">
                <a:solidFill>
                  <a:schemeClr val="bg2">
                    <a:lumMod val="25000"/>
                  </a:schemeClr>
                </a:solidFill>
              </a:rPr>
              <a:t>First Members’ Meeting in Mumbai </a:t>
            </a:r>
          </a:p>
          <a:p>
            <a:pPr>
              <a:lnSpc>
                <a:spcPct val="150000"/>
              </a:lnSpc>
            </a:pPr>
            <a:endParaRPr lang="en-US" sz="1200" dirty="0">
              <a:ea typeface="Source Sans Pro" panose="020B0503030403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F039E1-CE4A-4420-808C-46E699A391CB}"/>
              </a:ext>
            </a:extLst>
          </p:cNvPr>
          <p:cNvSpPr txBox="1"/>
          <p:nvPr/>
        </p:nvSpPr>
        <p:spPr>
          <a:xfrm>
            <a:off x="6440557" y="3629055"/>
            <a:ext cx="1696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ea typeface="Roboto" pitchFamily="2" charset="0"/>
              </a:rPr>
              <a:t>MAY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452389-CEF6-4844-BC4E-602CCE825BE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23507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IN" sz="7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OUR JOURNEY SO FAR….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4D42C4-FCDC-4971-82C4-9A62B75CE29D}"/>
              </a:ext>
            </a:extLst>
          </p:cNvPr>
          <p:cNvSpPr txBox="1"/>
          <p:nvPr/>
        </p:nvSpPr>
        <p:spPr>
          <a:xfrm>
            <a:off x="3106291" y="3242742"/>
            <a:ext cx="28114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4000" dirty="0">
                <a:solidFill>
                  <a:schemeClr val="bg2">
                    <a:lumMod val="25000"/>
                  </a:schemeClr>
                </a:solidFill>
              </a:rPr>
              <a:t>I-SPOC was launched in Delhi</a:t>
            </a:r>
          </a:p>
        </p:txBody>
      </p:sp>
      <p:pic>
        <p:nvPicPr>
          <p:cNvPr id="4" name="Picture 5">
            <a:hlinkClick r:id="rId2"/>
            <a:extLst>
              <a:ext uri="{FF2B5EF4-FFF2-40B4-BE49-F238E27FC236}">
                <a16:creationId xmlns:a16="http://schemas.microsoft.com/office/drawing/2014/main" id="{2F13909B-AEB2-4CFD-89B0-B367E70D1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775" y="6502663"/>
            <a:ext cx="1087225" cy="35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11160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513</Words>
  <Application>Microsoft Office PowerPoint</Application>
  <PresentationFormat>Widescreen</PresentationFormat>
  <Paragraphs>99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Kelson Sans</vt:lpstr>
      <vt:lpstr>Montserrat</vt:lpstr>
      <vt:lpstr>Montserrat Black</vt:lpstr>
      <vt:lpstr>Paytone One</vt:lpstr>
      <vt:lpstr>Roboto Medium</vt:lpstr>
      <vt:lpstr>Source Sans Pro</vt:lpstr>
      <vt:lpstr>Titillium</vt:lpstr>
      <vt:lpstr>Office Theme</vt:lpstr>
      <vt:lpstr>PowerPoint Presentation</vt:lpstr>
      <vt:lpstr>PowerPoint Presentation</vt:lpstr>
      <vt:lpstr>PowerPoint Presentation</vt:lpstr>
      <vt:lpstr>PowerPoint Presentation</vt:lpstr>
      <vt:lpstr>SECTORAL CONSUMPTION</vt:lpstr>
      <vt:lpstr>PowerPoint Presentation</vt:lpstr>
      <vt:lpstr>PowerPoint Presentation</vt:lpstr>
      <vt:lpstr>WORKING GROUPS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­Sustainable Palm Oil Coalition for India (I-SPOC)   An introduction</dc:title>
  <dc:creator>Neha Simlai</dc:creator>
  <cp:lastModifiedBy>Siya Batra</cp:lastModifiedBy>
  <cp:revision>99</cp:revision>
  <dcterms:created xsi:type="dcterms:W3CDTF">2020-08-04T16:08:43Z</dcterms:created>
  <dcterms:modified xsi:type="dcterms:W3CDTF">2020-12-13T19:51:52Z</dcterms:modified>
</cp:coreProperties>
</file>